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15" r:id="rId4"/>
    <p:sldId id="258" r:id="rId5"/>
    <p:sldId id="314" r:id="rId6"/>
    <p:sldId id="259" r:id="rId7"/>
    <p:sldId id="316"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18288000" cy="10287000"/>
  <p:notesSz cx="6858000" cy="9144000"/>
  <p:embeddedFontLst>
    <p:embeddedFont>
      <p:font typeface="Arimo" charset="0"/>
      <p:regular r:id="rId62"/>
    </p:embeddedFont>
    <p:embeddedFont>
      <p:font typeface="Open Sans Light" charset="0"/>
      <p:regular r:id="rId63"/>
    </p:embeddedFont>
    <p:embeddedFont>
      <p:font typeface="Rosario" charset="0"/>
      <p:regular r:id="rId64"/>
    </p:embeddedFont>
    <p:embeddedFont>
      <p:font typeface="Calibri" pitchFamily="34" charset="0"/>
      <p:regular r:id="rId65"/>
      <p:bold r:id="rId66"/>
      <p:italic r:id="rId67"/>
      <p:boldItalic r:id="rId68"/>
    </p:embeddedFont>
    <p:embeddedFont>
      <p:font typeface="Alegreya SC" charset="0"/>
      <p:regular r:id="rId69"/>
    </p:embeddedFont>
    <p:embeddedFont>
      <p:font typeface="Rosario Bold"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4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grpSp>
        <p:nvGrpSpPr>
          <p:cNvPr id="2" name="Group 2"/>
          <p:cNvGrpSpPr/>
          <p:nvPr/>
        </p:nvGrpSpPr>
        <p:grpSpPr>
          <a:xfrm>
            <a:off x="-785023" y="2343715"/>
            <a:ext cx="18840348" cy="7943285"/>
            <a:chOff x="0" y="0"/>
            <a:chExt cx="25120464" cy="10591047"/>
          </a:xfrm>
        </p:grpSpPr>
        <p:sp>
          <p:nvSpPr>
            <p:cNvPr id="3" name="TextBox 3"/>
            <p:cNvSpPr txBox="1"/>
            <p:nvPr/>
          </p:nvSpPr>
          <p:spPr>
            <a:xfrm>
              <a:off x="7586149" y="-171450"/>
              <a:ext cx="17534314" cy="8187944"/>
            </a:xfrm>
            <a:prstGeom prst="rect">
              <a:avLst/>
            </a:prstGeom>
          </p:spPr>
          <p:txBody>
            <a:bodyPr lIns="0" tIns="0" rIns="0" bIns="0" rtlCol="0" anchor="t">
              <a:spAutoFit/>
            </a:bodyPr>
            <a:lstStyle/>
            <a:p>
              <a:pPr algn="r">
                <a:lnSpc>
                  <a:spcPts val="12319"/>
                </a:lnSpc>
              </a:pPr>
              <a:r>
                <a:rPr lang="en-US" sz="8800">
                  <a:solidFill>
                    <a:srgbClr val="FAF3F0"/>
                  </a:solidFill>
                  <a:latin typeface="Alegreya SC"/>
                </a:rPr>
                <a:t>programa de mestrado profissional em dança  prodan </a:t>
              </a:r>
            </a:p>
            <a:p>
              <a:pPr algn="r">
                <a:lnSpc>
                  <a:spcPts val="12319"/>
                </a:lnSpc>
              </a:pPr>
              <a:endParaRPr lang="en-US" sz="8800">
                <a:solidFill>
                  <a:srgbClr val="FAF3F0"/>
                </a:solidFill>
                <a:latin typeface="Alegreya SC"/>
              </a:endParaRPr>
            </a:p>
          </p:txBody>
        </p:sp>
        <p:sp>
          <p:nvSpPr>
            <p:cNvPr id="4" name="TextBox 4"/>
            <p:cNvSpPr txBox="1"/>
            <p:nvPr/>
          </p:nvSpPr>
          <p:spPr>
            <a:xfrm>
              <a:off x="8146348" y="9750750"/>
              <a:ext cx="16974116" cy="840297"/>
            </a:xfrm>
            <a:prstGeom prst="rect">
              <a:avLst/>
            </a:prstGeom>
          </p:spPr>
          <p:txBody>
            <a:bodyPr lIns="0" tIns="0" rIns="0" bIns="0" rtlCol="0" anchor="t">
              <a:spAutoFit/>
            </a:bodyPr>
            <a:lstStyle/>
            <a:p>
              <a:pPr algn="r">
                <a:lnSpc>
                  <a:spcPts val="5040"/>
                </a:lnSpc>
              </a:pPr>
              <a:r>
                <a:rPr lang="en-US" sz="4200" spc="121">
                  <a:solidFill>
                    <a:srgbClr val="FAF3F0"/>
                  </a:solidFill>
                  <a:latin typeface="Rosario"/>
                </a:rPr>
                <a:t>Universidade Federal da Bahia</a:t>
              </a:r>
            </a:p>
          </p:txBody>
        </p:sp>
        <p:sp>
          <p:nvSpPr>
            <p:cNvPr id="5" name="AutoShape 5"/>
            <p:cNvSpPr/>
            <p:nvPr/>
          </p:nvSpPr>
          <p:spPr>
            <a:xfrm>
              <a:off x="0" y="9190552"/>
              <a:ext cx="25120464" cy="58968"/>
            </a:xfrm>
            <a:prstGeom prst="rect">
              <a:avLst/>
            </a:prstGeom>
            <a:solidFill>
              <a:srgbClr val="FAF3F0"/>
            </a:solidFill>
          </p:spPr>
        </p:sp>
      </p:grpSp>
      <p:pic>
        <p:nvPicPr>
          <p:cNvPr id="6" name="Picture 6"/>
          <p:cNvPicPr>
            <a:picLocks noChangeAspect="1"/>
          </p:cNvPicPr>
          <p:nvPr/>
        </p:nvPicPr>
        <p:blipFill>
          <a:blip r:embed="rId2"/>
          <a:srcRect l="38450" r="40498"/>
          <a:stretch>
            <a:fillRect/>
          </a:stretch>
        </p:blipFill>
        <p:spPr>
          <a:xfrm>
            <a:off x="0" y="-323850"/>
            <a:ext cx="4092167" cy="10934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45" r="1245"/>
          <a:stretch>
            <a:fillRect/>
          </a:stretch>
        </p:blipFill>
        <p:spPr>
          <a:xfrm>
            <a:off x="1028700" y="0"/>
            <a:ext cx="2781300" cy="2852336"/>
          </a:xfrm>
          <a:prstGeom prst="rect">
            <a:avLst/>
          </a:prstGeom>
        </p:spPr>
      </p:pic>
      <p:pic>
        <p:nvPicPr>
          <p:cNvPr id="3" name="Picture 3"/>
          <p:cNvPicPr>
            <a:picLocks noChangeAspect="1"/>
          </p:cNvPicPr>
          <p:nvPr/>
        </p:nvPicPr>
        <p:blipFill>
          <a:blip r:embed="rId3"/>
          <a:srcRect l="5439" r="5439" b="7984"/>
          <a:stretch>
            <a:fillRect/>
          </a:stretch>
        </p:blipFill>
        <p:spPr>
          <a:xfrm>
            <a:off x="1028700" y="3315971"/>
            <a:ext cx="2781300" cy="2867109"/>
          </a:xfrm>
          <a:prstGeom prst="rect">
            <a:avLst/>
          </a:prstGeom>
        </p:spPr>
      </p:pic>
      <p:pic>
        <p:nvPicPr>
          <p:cNvPr id="4" name="Picture 4"/>
          <p:cNvPicPr>
            <a:picLocks noChangeAspect="1"/>
          </p:cNvPicPr>
          <p:nvPr/>
        </p:nvPicPr>
        <p:blipFill>
          <a:blip r:embed="rId4"/>
          <a:srcRect l="2588" r="2588"/>
          <a:stretch>
            <a:fillRect/>
          </a:stretch>
        </p:blipFill>
        <p:spPr>
          <a:xfrm>
            <a:off x="1028700" y="6645593"/>
            <a:ext cx="2781300" cy="2933149"/>
          </a:xfrm>
          <a:prstGeom prst="rect">
            <a:avLst/>
          </a:prstGeom>
        </p:spPr>
      </p:pic>
      <p:sp>
        <p:nvSpPr>
          <p:cNvPr id="5" name="TextBox 5"/>
          <p:cNvSpPr txBox="1"/>
          <p:nvPr/>
        </p:nvSpPr>
        <p:spPr>
          <a:xfrm>
            <a:off x="4388278" y="231592"/>
            <a:ext cx="4204628" cy="613410"/>
          </a:xfrm>
          <a:prstGeom prst="rect">
            <a:avLst/>
          </a:prstGeom>
        </p:spPr>
        <p:txBody>
          <a:bodyPr lIns="0" tIns="0" rIns="0" bIns="0" rtlCol="0" anchor="t">
            <a:spAutoFit/>
          </a:bodyPr>
          <a:lstStyle/>
          <a:p>
            <a:pPr algn="l">
              <a:lnSpc>
                <a:spcPts val="5040"/>
              </a:lnSpc>
            </a:pPr>
            <a:r>
              <a:rPr lang="en-US" sz="3600" spc="72">
                <a:solidFill>
                  <a:srgbClr val="844057"/>
                </a:solidFill>
                <a:latin typeface="Rosario"/>
              </a:rPr>
              <a:t>Ciane Fernandes </a:t>
            </a:r>
          </a:p>
        </p:txBody>
      </p:sp>
      <p:sp>
        <p:nvSpPr>
          <p:cNvPr id="6" name="TextBox 6"/>
          <p:cNvSpPr txBox="1"/>
          <p:nvPr/>
        </p:nvSpPr>
        <p:spPr>
          <a:xfrm>
            <a:off x="4388278" y="3249296"/>
            <a:ext cx="4204628" cy="613410"/>
          </a:xfrm>
          <a:prstGeom prst="rect">
            <a:avLst/>
          </a:prstGeom>
        </p:spPr>
        <p:txBody>
          <a:bodyPr lIns="0" tIns="0" rIns="0" bIns="0" rtlCol="0" anchor="t">
            <a:spAutoFit/>
          </a:bodyPr>
          <a:lstStyle/>
          <a:p>
            <a:pPr algn="l">
              <a:lnSpc>
                <a:spcPts val="5040"/>
              </a:lnSpc>
            </a:pPr>
            <a:r>
              <a:rPr lang="en-US" sz="3600" spc="72">
                <a:solidFill>
                  <a:srgbClr val="844057"/>
                </a:solidFill>
                <a:latin typeface="Rosario"/>
              </a:rPr>
              <a:t>Lia Robatto</a:t>
            </a:r>
          </a:p>
        </p:txBody>
      </p:sp>
      <p:sp>
        <p:nvSpPr>
          <p:cNvPr id="7" name="TextBox 7"/>
          <p:cNvSpPr txBox="1"/>
          <p:nvPr/>
        </p:nvSpPr>
        <p:spPr>
          <a:xfrm>
            <a:off x="4388278" y="6578918"/>
            <a:ext cx="4204628" cy="613410"/>
          </a:xfrm>
          <a:prstGeom prst="rect">
            <a:avLst/>
          </a:prstGeom>
        </p:spPr>
        <p:txBody>
          <a:bodyPr lIns="0" tIns="0" rIns="0" bIns="0" rtlCol="0" anchor="t">
            <a:spAutoFit/>
          </a:bodyPr>
          <a:lstStyle/>
          <a:p>
            <a:pPr algn="l">
              <a:lnSpc>
                <a:spcPts val="5040"/>
              </a:lnSpc>
            </a:pPr>
            <a:r>
              <a:rPr lang="en-US" sz="3600" spc="72">
                <a:solidFill>
                  <a:srgbClr val="844057"/>
                </a:solidFill>
                <a:latin typeface="Rosario"/>
              </a:rPr>
              <a:t>Vanda Machado</a:t>
            </a:r>
          </a:p>
        </p:txBody>
      </p:sp>
      <p:sp>
        <p:nvSpPr>
          <p:cNvPr id="8" name="TextBox 8"/>
          <p:cNvSpPr txBox="1"/>
          <p:nvPr/>
        </p:nvSpPr>
        <p:spPr>
          <a:xfrm>
            <a:off x="4388278" y="942975"/>
            <a:ext cx="12871022" cy="2109089"/>
          </a:xfrm>
          <a:prstGeom prst="rect">
            <a:avLst/>
          </a:prstGeom>
        </p:spPr>
        <p:txBody>
          <a:bodyPr lIns="0" tIns="0" rIns="0" bIns="0" rtlCol="0" anchor="t">
            <a:spAutoFit/>
          </a:bodyPr>
          <a:lstStyle/>
          <a:p>
            <a:pPr>
              <a:lnSpc>
                <a:spcPts val="4228"/>
              </a:lnSpc>
            </a:pPr>
            <a:r>
              <a:rPr lang="en-US" sz="2800">
                <a:solidFill>
                  <a:srgbClr val="844057"/>
                </a:solidFill>
                <a:latin typeface="Rosario"/>
              </a:rPr>
              <a:t>Professora titular da Escola de Teatro da UFBA e uma das fundadoras do PPGAC (UFBA). Analista de Movimento pelo Laban/Bartenieff Institute of Movement Studies (New York), de onde é pesquisadora associada, e pós-doutora em Comunicação e Cultura Contemporâneas pela UFBA.</a:t>
            </a:r>
          </a:p>
        </p:txBody>
      </p:sp>
      <p:sp>
        <p:nvSpPr>
          <p:cNvPr id="9" name="TextBox 9"/>
          <p:cNvSpPr txBox="1"/>
          <p:nvPr/>
        </p:nvSpPr>
        <p:spPr>
          <a:xfrm>
            <a:off x="4388278" y="4073991"/>
            <a:ext cx="12871022" cy="2109089"/>
          </a:xfrm>
          <a:prstGeom prst="rect">
            <a:avLst/>
          </a:prstGeom>
        </p:spPr>
        <p:txBody>
          <a:bodyPr lIns="0" tIns="0" rIns="0" bIns="0" rtlCol="0" anchor="t">
            <a:spAutoFit/>
          </a:bodyPr>
          <a:lstStyle/>
          <a:p>
            <a:pPr algn="just">
              <a:lnSpc>
                <a:spcPts val="4228"/>
              </a:lnSpc>
            </a:pPr>
            <a:r>
              <a:rPr lang="en-US" sz="2800">
                <a:solidFill>
                  <a:srgbClr val="844057"/>
                </a:solidFill>
                <a:latin typeface="Rosario"/>
              </a:rPr>
              <a:t>Diretora, coreógrafa, dançarina e professora. Paulista radicada na Bahia, desde 1957 , a convite de Yanka Rudzka para ser assistente da mestra na Escola de Dança da UFBA. Em 1958 torna-se professora efetiva da instituição. Em 1983 funda a Escola de Dança da Fundação Culural do Estado da Bahia (FUNCEB).</a:t>
            </a:r>
          </a:p>
        </p:txBody>
      </p:sp>
      <p:sp>
        <p:nvSpPr>
          <p:cNvPr id="10" name="TextBox 10"/>
          <p:cNvSpPr txBox="1"/>
          <p:nvPr/>
        </p:nvSpPr>
        <p:spPr>
          <a:xfrm>
            <a:off x="4388278" y="7320918"/>
            <a:ext cx="13054720" cy="2642489"/>
          </a:xfrm>
          <a:prstGeom prst="rect">
            <a:avLst/>
          </a:prstGeom>
        </p:spPr>
        <p:txBody>
          <a:bodyPr lIns="0" tIns="0" rIns="0" bIns="0" rtlCol="0" anchor="t">
            <a:spAutoFit/>
          </a:bodyPr>
          <a:lstStyle/>
          <a:p>
            <a:pPr>
              <a:lnSpc>
                <a:spcPts val="4228"/>
              </a:lnSpc>
            </a:pPr>
            <a:r>
              <a:rPr lang="en-US" sz="2800">
                <a:solidFill>
                  <a:srgbClr val="844057"/>
                </a:solidFill>
                <a:latin typeface="Rosario"/>
              </a:rPr>
              <a:t>Doutora em Educação pela UFBA. É graduada em História pela Universidade Católica do Salvador . Experiência na área de educação pela cultura com ênfase em História e Cultura Afro Brasileira. Criou o Projeto Irê Ayó na Comunidade de Terreiro Ilê Axé Opo Afonjá. Atua em programas de formação de educadores com os temas: Currículo, cultura, Educação das Relações Étnicorraciais e a Lei 10639/03.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171950" cy="10287000"/>
            <a:chOff x="0" y="0"/>
            <a:chExt cx="5562600" cy="13716000"/>
          </a:xfrm>
        </p:grpSpPr>
        <p:pic>
          <p:nvPicPr>
            <p:cNvPr id="3" name="Picture 3"/>
            <p:cNvPicPr>
              <a:picLocks noChangeAspect="1"/>
            </p:cNvPicPr>
            <p:nvPr/>
          </p:nvPicPr>
          <p:blipFill>
            <a:blip r:embed="rId2"/>
            <a:srcRect t="9665" b="9665"/>
            <a:stretch>
              <a:fillRect/>
            </a:stretch>
          </p:blipFill>
          <p:spPr>
            <a:xfrm>
              <a:off x="0" y="0"/>
              <a:ext cx="5562600" cy="4487333"/>
            </a:xfrm>
            <a:prstGeom prst="rect">
              <a:avLst/>
            </a:prstGeom>
          </p:spPr>
        </p:pic>
        <p:pic>
          <p:nvPicPr>
            <p:cNvPr id="4" name="Picture 4"/>
            <p:cNvPicPr>
              <a:picLocks noChangeAspect="1"/>
            </p:cNvPicPr>
            <p:nvPr/>
          </p:nvPicPr>
          <p:blipFill>
            <a:blip r:embed="rId3"/>
            <a:srcRect b="19330"/>
            <a:stretch>
              <a:fillRect/>
            </a:stretch>
          </p:blipFill>
          <p:spPr>
            <a:xfrm>
              <a:off x="0" y="4614333"/>
              <a:ext cx="5562600" cy="4487333"/>
            </a:xfrm>
            <a:prstGeom prst="rect">
              <a:avLst/>
            </a:prstGeom>
          </p:spPr>
        </p:pic>
        <p:pic>
          <p:nvPicPr>
            <p:cNvPr id="5" name="Picture 5"/>
            <p:cNvPicPr>
              <a:picLocks noChangeAspect="1"/>
            </p:cNvPicPr>
            <p:nvPr/>
          </p:nvPicPr>
          <p:blipFill>
            <a:blip r:embed="rId4"/>
            <a:srcRect t="9665" b="9665"/>
            <a:stretch>
              <a:fillRect/>
            </a:stretch>
          </p:blipFill>
          <p:spPr>
            <a:xfrm>
              <a:off x="0" y="9228667"/>
              <a:ext cx="5562600" cy="4487333"/>
            </a:xfrm>
            <a:prstGeom prst="rect">
              <a:avLst/>
            </a:prstGeom>
          </p:spPr>
        </p:pic>
      </p:grpSp>
      <p:sp>
        <p:nvSpPr>
          <p:cNvPr id="6" name="TextBox 6"/>
          <p:cNvSpPr txBox="1"/>
          <p:nvPr/>
        </p:nvSpPr>
        <p:spPr>
          <a:xfrm>
            <a:off x="5591477" y="962025"/>
            <a:ext cx="13180083" cy="1030012"/>
          </a:xfrm>
          <a:prstGeom prst="rect">
            <a:avLst/>
          </a:prstGeom>
        </p:spPr>
        <p:txBody>
          <a:bodyPr lIns="0" tIns="0" rIns="0" bIns="0" rtlCol="0" anchor="t">
            <a:spAutoFit/>
          </a:bodyPr>
          <a:lstStyle/>
          <a:p>
            <a:pPr algn="l">
              <a:lnSpc>
                <a:spcPts val="8223"/>
              </a:lnSpc>
            </a:pPr>
            <a:endParaRPr/>
          </a:p>
        </p:txBody>
      </p:sp>
      <p:sp>
        <p:nvSpPr>
          <p:cNvPr id="7" name="TextBox 7"/>
          <p:cNvSpPr txBox="1"/>
          <p:nvPr/>
        </p:nvSpPr>
        <p:spPr>
          <a:xfrm>
            <a:off x="4542564" y="177504"/>
            <a:ext cx="12441188" cy="574629"/>
          </a:xfrm>
          <a:prstGeom prst="rect">
            <a:avLst/>
          </a:prstGeom>
        </p:spPr>
        <p:txBody>
          <a:bodyPr lIns="0" tIns="0" rIns="0" bIns="0" rtlCol="0" anchor="t">
            <a:spAutoFit/>
          </a:bodyPr>
          <a:lstStyle/>
          <a:p>
            <a:pPr algn="l">
              <a:lnSpc>
                <a:spcPts val="4680"/>
              </a:lnSpc>
            </a:pPr>
            <a:r>
              <a:rPr lang="en-US" sz="3600" spc="360">
                <a:solidFill>
                  <a:srgbClr val="844057"/>
                </a:solidFill>
                <a:latin typeface="Rosario"/>
              </a:rPr>
              <a:t>Eduardo Oliveira</a:t>
            </a:r>
          </a:p>
        </p:txBody>
      </p:sp>
      <p:sp>
        <p:nvSpPr>
          <p:cNvPr id="8" name="TextBox 8"/>
          <p:cNvSpPr txBox="1"/>
          <p:nvPr/>
        </p:nvSpPr>
        <p:spPr>
          <a:xfrm>
            <a:off x="4542564" y="733101"/>
            <a:ext cx="13512760" cy="2460722"/>
          </a:xfrm>
          <a:prstGeom prst="rect">
            <a:avLst/>
          </a:prstGeom>
        </p:spPr>
        <p:txBody>
          <a:bodyPr lIns="0" tIns="0" rIns="0" bIns="0" rtlCol="0" anchor="t">
            <a:spAutoFit/>
          </a:bodyPr>
          <a:lstStyle/>
          <a:p>
            <a:pPr algn="l">
              <a:lnSpc>
                <a:spcPts val="3920"/>
              </a:lnSpc>
            </a:pPr>
            <a:r>
              <a:rPr lang="en-US" sz="2800" spc="56">
                <a:solidFill>
                  <a:srgbClr val="844057"/>
                </a:solidFill>
                <a:latin typeface="Rosario"/>
              </a:rPr>
              <a:t>Doutor em Educação pela UFCE, Mestre em Antropologia Social pela UFPR, e Graduado em Filosofia pela UFPR, especialista em Culturas Africanas e relações inter-étnicas da educação brasileira pela Unibem, atuando principalmente nos seguintes temas: ética, filosofia latino-americana, filosofia contemporânea, educação e movimentos sociais populares, cosmovisão africana, estudos afro-brasileiros.</a:t>
            </a:r>
          </a:p>
        </p:txBody>
      </p:sp>
      <p:sp>
        <p:nvSpPr>
          <p:cNvPr id="9" name="TextBox 9"/>
          <p:cNvSpPr txBox="1"/>
          <p:nvPr/>
        </p:nvSpPr>
        <p:spPr>
          <a:xfrm>
            <a:off x="4542564" y="3450989"/>
            <a:ext cx="12441188" cy="574629"/>
          </a:xfrm>
          <a:prstGeom prst="rect">
            <a:avLst/>
          </a:prstGeom>
        </p:spPr>
        <p:txBody>
          <a:bodyPr lIns="0" tIns="0" rIns="0" bIns="0" rtlCol="0" anchor="t">
            <a:spAutoFit/>
          </a:bodyPr>
          <a:lstStyle/>
          <a:p>
            <a:pPr algn="l">
              <a:lnSpc>
                <a:spcPts val="4680"/>
              </a:lnSpc>
            </a:pPr>
            <a:r>
              <a:rPr lang="en-US" sz="3600" spc="360">
                <a:solidFill>
                  <a:srgbClr val="844057"/>
                </a:solidFill>
                <a:latin typeface="Rosario"/>
              </a:rPr>
              <a:t>Leonardo Sebiane</a:t>
            </a:r>
          </a:p>
        </p:txBody>
      </p:sp>
      <p:sp>
        <p:nvSpPr>
          <p:cNvPr id="10" name="TextBox 10"/>
          <p:cNvSpPr txBox="1"/>
          <p:nvPr/>
        </p:nvSpPr>
        <p:spPr>
          <a:xfrm>
            <a:off x="4542564" y="4122570"/>
            <a:ext cx="13237213" cy="2460722"/>
          </a:xfrm>
          <a:prstGeom prst="rect">
            <a:avLst/>
          </a:prstGeom>
        </p:spPr>
        <p:txBody>
          <a:bodyPr lIns="0" tIns="0" rIns="0" bIns="0" rtlCol="0" anchor="t">
            <a:spAutoFit/>
          </a:bodyPr>
          <a:lstStyle/>
          <a:p>
            <a:pPr algn="l">
              <a:lnSpc>
                <a:spcPts val="3920"/>
              </a:lnSpc>
            </a:pPr>
            <a:r>
              <a:rPr lang="en-US" sz="2800" spc="56">
                <a:solidFill>
                  <a:srgbClr val="844057"/>
                </a:solidFill>
                <a:latin typeface="Rosario"/>
              </a:rPr>
              <a:t>Professor do Instituto de Humanidades, Artes e Ciências (IHAC),  Programa de Mestrado Profissional em Artes (ProfArtes) e do Programa de Pós-graduação em Artes Cênicas (PPGAC), todos pela (UFBA). Pesquisador de temas relacionados com Historia, Estudos do Corpo/Corporeidade, Pesquisa Somático-Performativa, Critica de Processos, Estudos Pós-Coloniais e Opção Des-colonial. </a:t>
            </a:r>
          </a:p>
        </p:txBody>
      </p:sp>
      <p:sp>
        <p:nvSpPr>
          <p:cNvPr id="11" name="TextBox 11"/>
          <p:cNvSpPr txBox="1"/>
          <p:nvPr/>
        </p:nvSpPr>
        <p:spPr>
          <a:xfrm>
            <a:off x="4818112" y="6944242"/>
            <a:ext cx="12441188" cy="574629"/>
          </a:xfrm>
          <a:prstGeom prst="rect">
            <a:avLst/>
          </a:prstGeom>
        </p:spPr>
        <p:txBody>
          <a:bodyPr lIns="0" tIns="0" rIns="0" bIns="0" rtlCol="0" anchor="t">
            <a:spAutoFit/>
          </a:bodyPr>
          <a:lstStyle/>
          <a:p>
            <a:pPr algn="l">
              <a:lnSpc>
                <a:spcPts val="4680"/>
              </a:lnSpc>
            </a:pPr>
            <a:r>
              <a:rPr lang="en-US" sz="3600" spc="360">
                <a:solidFill>
                  <a:srgbClr val="844057"/>
                </a:solidFill>
                <a:latin typeface="Rosario"/>
              </a:rPr>
              <a:t>Ludmila Pimentel</a:t>
            </a:r>
          </a:p>
        </p:txBody>
      </p:sp>
      <p:sp>
        <p:nvSpPr>
          <p:cNvPr id="12" name="TextBox 12"/>
          <p:cNvSpPr txBox="1"/>
          <p:nvPr/>
        </p:nvSpPr>
        <p:spPr>
          <a:xfrm>
            <a:off x="4818112" y="7675055"/>
            <a:ext cx="12961666" cy="2460722"/>
          </a:xfrm>
          <a:prstGeom prst="rect">
            <a:avLst/>
          </a:prstGeom>
        </p:spPr>
        <p:txBody>
          <a:bodyPr lIns="0" tIns="0" rIns="0" bIns="0" rtlCol="0" anchor="t">
            <a:spAutoFit/>
          </a:bodyPr>
          <a:lstStyle/>
          <a:p>
            <a:pPr algn="l">
              <a:lnSpc>
                <a:spcPts val="3920"/>
              </a:lnSpc>
            </a:pPr>
            <a:r>
              <a:rPr lang="en-US" sz="2800" spc="56">
                <a:solidFill>
                  <a:srgbClr val="844057"/>
                </a:solidFill>
                <a:latin typeface="Rosario"/>
              </a:rPr>
              <a:t>Professora da Escola de Daça da UFBA, do PPGDança (UFBA) e Colaboradora do Programa de Pós-graduação em Artes Visuais (UFBA). Coordena o Elétrico – Grupo de Pesquisa em Ciberdança, da Escola de Dança da Ufba, atuando principalmente nos seguintes temas: Corpo, Tecnologias Digitais, Performance, Criação Coreografica com softwares, Vídeo, Tecnologias e Interatividade.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5034540" y="0"/>
            <a:ext cx="3253460" cy="10287000"/>
            <a:chOff x="0" y="0"/>
            <a:chExt cx="4337946" cy="13716000"/>
          </a:xfrm>
        </p:grpSpPr>
        <p:pic>
          <p:nvPicPr>
            <p:cNvPr id="3" name="Picture 3"/>
            <p:cNvPicPr>
              <a:picLocks noChangeAspect="1"/>
            </p:cNvPicPr>
            <p:nvPr/>
          </p:nvPicPr>
          <p:blipFill>
            <a:blip r:embed="rId2"/>
            <a:srcRect l="15430" r="15430"/>
            <a:stretch>
              <a:fillRect/>
            </a:stretch>
          </p:blipFill>
          <p:spPr>
            <a:xfrm>
              <a:off x="0" y="0"/>
              <a:ext cx="4337946" cy="4487333"/>
            </a:xfrm>
            <a:prstGeom prst="rect">
              <a:avLst/>
            </a:prstGeom>
          </p:spPr>
        </p:pic>
        <p:pic>
          <p:nvPicPr>
            <p:cNvPr id="4" name="Picture 4"/>
            <p:cNvPicPr>
              <a:picLocks noChangeAspect="1"/>
            </p:cNvPicPr>
            <p:nvPr/>
          </p:nvPicPr>
          <p:blipFill>
            <a:blip r:embed="rId3"/>
            <a:srcRect l="38115" t="18452" r="38115" b="18452"/>
            <a:stretch>
              <a:fillRect/>
            </a:stretch>
          </p:blipFill>
          <p:spPr>
            <a:xfrm>
              <a:off x="0" y="4614333"/>
              <a:ext cx="4337946" cy="4487333"/>
            </a:xfrm>
            <a:prstGeom prst="rect">
              <a:avLst/>
            </a:prstGeom>
          </p:spPr>
        </p:pic>
        <p:pic>
          <p:nvPicPr>
            <p:cNvPr id="5" name="Picture 5"/>
            <p:cNvPicPr>
              <a:picLocks noChangeAspect="1"/>
            </p:cNvPicPr>
            <p:nvPr/>
          </p:nvPicPr>
          <p:blipFill>
            <a:blip r:embed="rId4"/>
            <a:srcRect l="1664" r="1664"/>
            <a:stretch>
              <a:fillRect/>
            </a:stretch>
          </p:blipFill>
          <p:spPr>
            <a:xfrm>
              <a:off x="0" y="9228667"/>
              <a:ext cx="4337946" cy="4487333"/>
            </a:xfrm>
            <a:prstGeom prst="rect">
              <a:avLst/>
            </a:prstGeom>
          </p:spPr>
        </p:pic>
      </p:grpSp>
      <p:sp>
        <p:nvSpPr>
          <p:cNvPr id="6" name="TextBox 6"/>
          <p:cNvSpPr txBox="1"/>
          <p:nvPr/>
        </p:nvSpPr>
        <p:spPr>
          <a:xfrm>
            <a:off x="1028700" y="797377"/>
            <a:ext cx="11667823" cy="900430"/>
          </a:xfrm>
          <a:prstGeom prst="rect">
            <a:avLst/>
          </a:prstGeom>
        </p:spPr>
        <p:txBody>
          <a:bodyPr lIns="0" tIns="0" rIns="0" bIns="0" rtlCol="0" anchor="t">
            <a:spAutoFit/>
          </a:bodyPr>
          <a:lstStyle/>
          <a:p>
            <a:pPr algn="l">
              <a:lnSpc>
                <a:spcPts val="7280"/>
              </a:lnSpc>
            </a:pPr>
            <a:endParaRPr/>
          </a:p>
        </p:txBody>
      </p:sp>
      <p:sp>
        <p:nvSpPr>
          <p:cNvPr id="7" name="TextBox 7"/>
          <p:cNvSpPr txBox="1"/>
          <p:nvPr/>
        </p:nvSpPr>
        <p:spPr>
          <a:xfrm>
            <a:off x="416373" y="542925"/>
            <a:ext cx="11013707" cy="573405"/>
          </a:xfrm>
          <a:prstGeom prst="rect">
            <a:avLst/>
          </a:prstGeom>
        </p:spPr>
        <p:txBody>
          <a:bodyPr lIns="0" tIns="0" rIns="0" bIns="0" rtlCol="0" anchor="t">
            <a:spAutoFit/>
          </a:bodyPr>
          <a:lstStyle/>
          <a:p>
            <a:pPr algn="l">
              <a:lnSpc>
                <a:spcPts val="4680"/>
              </a:lnSpc>
            </a:pPr>
            <a:r>
              <a:rPr lang="en-US" sz="3600" spc="359">
                <a:solidFill>
                  <a:srgbClr val="844057"/>
                </a:solidFill>
                <a:latin typeface="Rosario"/>
              </a:rPr>
              <a:t>Terezinha Fróes Burnham</a:t>
            </a:r>
          </a:p>
        </p:txBody>
      </p:sp>
      <p:sp>
        <p:nvSpPr>
          <p:cNvPr id="8" name="TextBox 8"/>
          <p:cNvSpPr txBox="1"/>
          <p:nvPr/>
        </p:nvSpPr>
        <p:spPr>
          <a:xfrm>
            <a:off x="416373" y="1185679"/>
            <a:ext cx="14618167" cy="2109089"/>
          </a:xfrm>
          <a:prstGeom prst="rect">
            <a:avLst/>
          </a:prstGeom>
        </p:spPr>
        <p:txBody>
          <a:bodyPr lIns="0" tIns="0" rIns="0" bIns="0" rtlCol="0" anchor="t">
            <a:spAutoFit/>
          </a:bodyPr>
          <a:lstStyle/>
          <a:p>
            <a:pPr algn="l">
              <a:lnSpc>
                <a:spcPts val="4228"/>
              </a:lnSpc>
            </a:pPr>
            <a:r>
              <a:rPr lang="en-US" sz="2800" spc="56">
                <a:solidFill>
                  <a:srgbClr val="844057"/>
                </a:solidFill>
                <a:latin typeface="Rosario"/>
              </a:rPr>
              <a:t>Doutora em Filosofia. Professora da UFBA, fundadora, p do Doutorado Multi-institucional e Multidisciplinar em Difusão do Conhecimento (DMMDC).  Tem pesquisas nas áreas de Análise Cognitiva, Ciência da Informação e Educação, tra(ns)dução do conhecimento, currículo, espaços de aprendizagem, construção, gestão e difusão do conhecimento.</a:t>
            </a:r>
          </a:p>
        </p:txBody>
      </p:sp>
      <p:sp>
        <p:nvSpPr>
          <p:cNvPr id="9" name="TextBox 9"/>
          <p:cNvSpPr txBox="1"/>
          <p:nvPr/>
        </p:nvSpPr>
        <p:spPr>
          <a:xfrm>
            <a:off x="416373" y="3822408"/>
            <a:ext cx="11013707" cy="573405"/>
          </a:xfrm>
          <a:prstGeom prst="rect">
            <a:avLst/>
          </a:prstGeom>
        </p:spPr>
        <p:txBody>
          <a:bodyPr lIns="0" tIns="0" rIns="0" bIns="0" rtlCol="0" anchor="t">
            <a:spAutoFit/>
          </a:bodyPr>
          <a:lstStyle/>
          <a:p>
            <a:pPr algn="l">
              <a:lnSpc>
                <a:spcPts val="4680"/>
              </a:lnSpc>
            </a:pPr>
            <a:r>
              <a:rPr lang="en-US" sz="3600" spc="359">
                <a:solidFill>
                  <a:srgbClr val="844057"/>
                </a:solidFill>
                <a:latin typeface="Rosario"/>
              </a:rPr>
              <a:t>Marize Sanches</a:t>
            </a:r>
          </a:p>
        </p:txBody>
      </p:sp>
      <p:sp>
        <p:nvSpPr>
          <p:cNvPr id="10" name="TextBox 10"/>
          <p:cNvSpPr txBox="1"/>
          <p:nvPr/>
        </p:nvSpPr>
        <p:spPr>
          <a:xfrm>
            <a:off x="416373" y="4436773"/>
            <a:ext cx="14618167" cy="2109089"/>
          </a:xfrm>
          <a:prstGeom prst="rect">
            <a:avLst/>
          </a:prstGeom>
        </p:spPr>
        <p:txBody>
          <a:bodyPr lIns="0" tIns="0" rIns="0" bIns="0" rtlCol="0" anchor="t">
            <a:spAutoFit/>
          </a:bodyPr>
          <a:lstStyle/>
          <a:p>
            <a:pPr algn="l">
              <a:lnSpc>
                <a:spcPts val="4228"/>
              </a:lnSpc>
            </a:pPr>
            <a:r>
              <a:rPr lang="en-US" sz="2800" spc="56">
                <a:solidFill>
                  <a:srgbClr val="844057"/>
                </a:solidFill>
                <a:latin typeface="Rosario"/>
              </a:rPr>
              <a:t>Doutora em Difusão do Conhecimento (DMMDC/UFBA). Mestre em Educação (UFBA); Pesquisadora na linha de pesquisa Conhecimento, Análise Cognitiva, Ontologias, Socialização (CAOS). Tem pesquisas em temas como: Construção Colaborativa do Conhecimento, Multirreferencialidade, Educação e EaD, Gestão e Difusão do Conhecimento.</a:t>
            </a:r>
          </a:p>
        </p:txBody>
      </p:sp>
      <p:sp>
        <p:nvSpPr>
          <p:cNvPr id="11" name="TextBox 11"/>
          <p:cNvSpPr txBox="1"/>
          <p:nvPr/>
        </p:nvSpPr>
        <p:spPr>
          <a:xfrm>
            <a:off x="416373" y="7158637"/>
            <a:ext cx="11013707" cy="573405"/>
          </a:xfrm>
          <a:prstGeom prst="rect">
            <a:avLst/>
          </a:prstGeom>
        </p:spPr>
        <p:txBody>
          <a:bodyPr lIns="0" tIns="0" rIns="0" bIns="0" rtlCol="0" anchor="t">
            <a:spAutoFit/>
          </a:bodyPr>
          <a:lstStyle/>
          <a:p>
            <a:pPr algn="l">
              <a:lnSpc>
                <a:spcPts val="4680"/>
              </a:lnSpc>
            </a:pPr>
            <a:r>
              <a:rPr lang="en-US" sz="3600" spc="359">
                <a:solidFill>
                  <a:srgbClr val="844057"/>
                </a:solidFill>
                <a:latin typeface="Rosario"/>
              </a:rPr>
              <a:t>Manfred Stoffl</a:t>
            </a:r>
          </a:p>
        </p:txBody>
      </p:sp>
      <p:sp>
        <p:nvSpPr>
          <p:cNvPr id="12" name="TextBox 12"/>
          <p:cNvSpPr txBox="1"/>
          <p:nvPr/>
        </p:nvSpPr>
        <p:spPr>
          <a:xfrm>
            <a:off x="416373" y="7742385"/>
            <a:ext cx="14618167" cy="2109089"/>
          </a:xfrm>
          <a:prstGeom prst="rect">
            <a:avLst/>
          </a:prstGeom>
        </p:spPr>
        <p:txBody>
          <a:bodyPr lIns="0" tIns="0" rIns="0" bIns="0" rtlCol="0" anchor="t">
            <a:spAutoFit/>
          </a:bodyPr>
          <a:lstStyle/>
          <a:p>
            <a:pPr algn="l">
              <a:lnSpc>
                <a:spcPts val="4228"/>
              </a:lnSpc>
            </a:pPr>
            <a:r>
              <a:rPr lang="en-US" sz="2800" spc="56">
                <a:solidFill>
                  <a:srgbClr val="844057"/>
                </a:solidFill>
                <a:latin typeface="Rosario"/>
              </a:rPr>
              <a:t>Mestre em Estudos Americanos e Literatura Alemã na Freie Universität de Berlim. Trabalhou principalmente como gerente de produção. </a:t>
            </a:r>
            <a:r>
              <a:rPr lang="en-US" sz="2799" spc="55">
                <a:solidFill>
                  <a:srgbClr val="844057"/>
                </a:solidFill>
                <a:latin typeface="Rosario"/>
              </a:rPr>
              <a:t>Foi </a:t>
            </a:r>
            <a:r>
              <a:rPr lang="en-US" sz="2800" spc="56">
                <a:solidFill>
                  <a:srgbClr val="844057"/>
                </a:solidFill>
                <a:latin typeface="Rosario"/>
              </a:rPr>
              <a:t>gerente de produção da companhia de dança Sasha Waltz. Desde janeiro de 2016, é diretor do Goethe-Institut em Salvador da Bahia e gerencia o programa de residência Vila Sul.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533400" y="0"/>
            <a:ext cx="18821400" cy="7962900"/>
          </a:xfrm>
          <a:prstGeom prst="rect">
            <a:avLst/>
          </a:prstGeom>
          <a:solidFill>
            <a:srgbClr val="844057">
              <a:alpha val="89803"/>
            </a:srgbClr>
          </a:solidFill>
        </p:spPr>
      </p:sp>
      <p:grpSp>
        <p:nvGrpSpPr>
          <p:cNvPr id="3" name="Group 3"/>
          <p:cNvGrpSpPr/>
          <p:nvPr/>
        </p:nvGrpSpPr>
        <p:grpSpPr>
          <a:xfrm>
            <a:off x="5714453" y="4838700"/>
            <a:ext cx="11544847" cy="2052638"/>
            <a:chOff x="0" y="0"/>
            <a:chExt cx="15393130" cy="2736850"/>
          </a:xfrm>
        </p:grpSpPr>
        <p:sp>
          <p:nvSpPr>
            <p:cNvPr id="4" name="TextBox 4"/>
            <p:cNvSpPr txBox="1"/>
            <p:nvPr/>
          </p:nvSpPr>
          <p:spPr>
            <a:xfrm>
              <a:off x="0" y="0"/>
              <a:ext cx="15393130" cy="1460500"/>
            </a:xfrm>
            <a:prstGeom prst="rect">
              <a:avLst/>
            </a:prstGeom>
          </p:spPr>
          <p:txBody>
            <a:bodyPr lIns="0" tIns="0" rIns="0" bIns="0" rtlCol="0" anchor="t">
              <a:spAutoFit/>
            </a:bodyPr>
            <a:lstStyle/>
            <a:p>
              <a:pPr algn="r">
                <a:lnSpc>
                  <a:spcPts val="8640"/>
                </a:lnSpc>
              </a:pPr>
              <a:r>
                <a:rPr lang="en-US" sz="7200" spc="288">
                  <a:solidFill>
                    <a:srgbClr val="FAF3F0"/>
                  </a:solidFill>
                  <a:latin typeface="Alegreya SC"/>
                </a:rPr>
                <a:t>APRENDIZAGENS</a:t>
              </a:r>
            </a:p>
          </p:txBody>
        </p:sp>
        <p:sp>
          <p:nvSpPr>
            <p:cNvPr id="5" name="TextBox 5"/>
            <p:cNvSpPr txBox="1"/>
            <p:nvPr/>
          </p:nvSpPr>
          <p:spPr>
            <a:xfrm>
              <a:off x="1531589" y="2098675"/>
              <a:ext cx="13861540" cy="638175"/>
            </a:xfrm>
            <a:prstGeom prst="rect">
              <a:avLst/>
            </a:prstGeom>
          </p:spPr>
          <p:txBody>
            <a:bodyPr lIns="0" tIns="0" rIns="0" bIns="0" rtlCol="0" anchor="t">
              <a:spAutoFit/>
            </a:bodyPr>
            <a:lstStyle/>
            <a:p>
              <a:pPr algn="r">
                <a:lnSpc>
                  <a:spcPts val="3900"/>
                </a:lnSpc>
              </a:pPr>
              <a:endParaRPr/>
            </a:p>
          </p:txBody>
        </p:sp>
      </p:grpSp>
      <p:sp>
        <p:nvSpPr>
          <p:cNvPr id="6" name="AutoShape 6"/>
          <p:cNvSpPr/>
          <p:nvPr/>
        </p:nvSpPr>
        <p:spPr>
          <a:xfrm>
            <a:off x="1028700" y="2057400"/>
            <a:ext cx="16230600" cy="38100"/>
          </a:xfrm>
          <a:prstGeom prst="rect">
            <a:avLst/>
          </a:prstGeom>
          <a:solidFill>
            <a:srgbClr val="FAF3F0"/>
          </a:solid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AutoShape 2"/>
          <p:cNvSpPr/>
          <p:nvPr/>
        </p:nvSpPr>
        <p:spPr>
          <a:xfrm>
            <a:off x="-266700" y="-152400"/>
            <a:ext cx="8115300" cy="10972800"/>
          </a:xfrm>
          <a:prstGeom prst="rect">
            <a:avLst/>
          </a:prstGeom>
          <a:solidFill>
            <a:srgbClr val="844057"/>
          </a:solidFill>
        </p:spPr>
      </p:sp>
      <p:sp>
        <p:nvSpPr>
          <p:cNvPr id="3" name="AutoShape 3"/>
          <p:cNvSpPr/>
          <p:nvPr/>
        </p:nvSpPr>
        <p:spPr>
          <a:xfrm>
            <a:off x="1028700" y="9220200"/>
            <a:ext cx="16230600" cy="38100"/>
          </a:xfrm>
          <a:prstGeom prst="rect">
            <a:avLst/>
          </a:prstGeom>
          <a:solidFill>
            <a:srgbClr val="844057"/>
          </a:solidFill>
        </p:spPr>
      </p:sp>
      <p:sp>
        <p:nvSpPr>
          <p:cNvPr id="4" name="TextBox 4"/>
          <p:cNvSpPr txBox="1"/>
          <p:nvPr/>
        </p:nvSpPr>
        <p:spPr>
          <a:xfrm>
            <a:off x="589332" y="4423457"/>
            <a:ext cx="6861255" cy="2962349"/>
          </a:xfrm>
          <a:prstGeom prst="rect">
            <a:avLst/>
          </a:prstGeom>
        </p:spPr>
        <p:txBody>
          <a:bodyPr lIns="0" tIns="0" rIns="0" bIns="0" rtlCol="0" anchor="t">
            <a:spAutoFit/>
          </a:bodyPr>
          <a:lstStyle/>
          <a:p>
            <a:pPr algn="l">
              <a:lnSpc>
                <a:spcPts val="7680"/>
              </a:lnSpc>
            </a:pPr>
            <a:r>
              <a:rPr lang="en-US" sz="6400" spc="256" dirty="0" smtClean="0">
                <a:solidFill>
                  <a:srgbClr val="FAF3F0"/>
                </a:solidFill>
                <a:latin typeface="Alegreya SC"/>
              </a:rPr>
              <a:t>CONSIGNAS DE AVALIAÇÃO DE APRENDIZAGENS</a:t>
            </a:r>
            <a:endParaRPr lang="en-US" sz="6400" spc="256" dirty="0">
              <a:solidFill>
                <a:srgbClr val="FAF3F0"/>
              </a:solidFill>
              <a:latin typeface="Alegreya SC"/>
            </a:endParaRPr>
          </a:p>
        </p:txBody>
      </p:sp>
      <p:sp>
        <p:nvSpPr>
          <p:cNvPr id="5" name="TextBox 5"/>
          <p:cNvSpPr txBox="1"/>
          <p:nvPr/>
        </p:nvSpPr>
        <p:spPr>
          <a:xfrm>
            <a:off x="8167878" y="668384"/>
            <a:ext cx="9611900" cy="8405495"/>
          </a:xfrm>
          <a:prstGeom prst="rect">
            <a:avLst/>
          </a:prstGeom>
        </p:spPr>
        <p:txBody>
          <a:bodyPr lIns="0" tIns="0" rIns="0" bIns="0" rtlCol="0" anchor="t">
            <a:spAutoFit/>
          </a:bodyPr>
          <a:lstStyle/>
          <a:p>
            <a:pPr>
              <a:lnSpc>
                <a:spcPts val="4480"/>
              </a:lnSpc>
            </a:pPr>
            <a:r>
              <a:rPr lang="en-US" sz="3200">
                <a:solidFill>
                  <a:srgbClr val="000000"/>
                </a:solidFill>
                <a:latin typeface="Rosario"/>
              </a:rPr>
              <a:t>1)    Identificação (quem):</a:t>
            </a:r>
          </a:p>
          <a:p>
            <a:pPr>
              <a:lnSpc>
                <a:spcPts val="4480"/>
              </a:lnSpc>
            </a:pPr>
            <a:r>
              <a:rPr lang="en-US" sz="3200">
                <a:solidFill>
                  <a:srgbClr val="000000"/>
                </a:solidFill>
                <a:latin typeface="Rosario"/>
              </a:rPr>
              <a:t>2)    Que discurso (conceitos, práticas e atitudes):</a:t>
            </a:r>
          </a:p>
          <a:p>
            <a:pPr>
              <a:lnSpc>
                <a:spcPts val="4480"/>
              </a:lnSpc>
            </a:pPr>
            <a:r>
              <a:rPr lang="en-US" sz="3200">
                <a:solidFill>
                  <a:srgbClr val="000000"/>
                </a:solidFill>
                <a:latin typeface="Rosario"/>
              </a:rPr>
              <a:t>3)    O que eu escutei  e que me afetou? A  partir das falas dos palestrantes/pesquisadores/ participantes como convidados no módulo</a:t>
            </a:r>
          </a:p>
          <a:p>
            <a:pPr>
              <a:lnSpc>
                <a:spcPts val="4480"/>
              </a:lnSpc>
            </a:pPr>
            <a:r>
              <a:rPr lang="en-US" sz="3200">
                <a:solidFill>
                  <a:srgbClr val="000000"/>
                </a:solidFill>
                <a:latin typeface="Rosario"/>
              </a:rPr>
              <a:t>4)    O que me mobilizou </a:t>
            </a:r>
          </a:p>
          <a:p>
            <a:pPr>
              <a:lnSpc>
                <a:spcPts val="4480"/>
              </a:lnSpc>
            </a:pPr>
            <a:r>
              <a:rPr lang="en-US" sz="3200">
                <a:solidFill>
                  <a:srgbClr val="000000"/>
                </a:solidFill>
                <a:latin typeface="Rosario"/>
              </a:rPr>
              <a:t>5)    O que mobilizou minha capacidade de  transformação, de criação,  de  outras produções?</a:t>
            </a:r>
          </a:p>
          <a:p>
            <a:pPr>
              <a:lnSpc>
                <a:spcPts val="4480"/>
              </a:lnSpc>
            </a:pPr>
            <a:r>
              <a:rPr lang="en-US" sz="3200">
                <a:solidFill>
                  <a:srgbClr val="000000"/>
                </a:solidFill>
                <a:latin typeface="Rosario"/>
              </a:rPr>
              <a:t>6)    O que e como articulo meus interesses  ao que ouço,  percebo, me aproprio a partir de  identificações  ou da  diversidade/diferença ? e como articulo com meus interesses?</a:t>
            </a:r>
          </a:p>
          <a:p>
            <a:pPr>
              <a:lnSpc>
                <a:spcPts val="4480"/>
              </a:lnSpc>
            </a:pPr>
            <a:r>
              <a:rPr lang="en-US" sz="3200">
                <a:solidFill>
                  <a:srgbClr val="000000"/>
                </a:solidFill>
                <a:latin typeface="Rosario"/>
              </a:rPr>
              <a:t>7)    Como se deu este processos de  identificação,</a:t>
            </a:r>
          </a:p>
          <a:p>
            <a:pPr>
              <a:lnSpc>
                <a:spcPts val="4480"/>
              </a:lnSpc>
            </a:pPr>
            <a:r>
              <a:rPr lang="en-US" sz="3200">
                <a:solidFill>
                  <a:srgbClr val="000000"/>
                </a:solidFill>
                <a:latin typeface="Rosario"/>
              </a:rPr>
              <a:t>diferença. Empatia (quem) a partir de discurso (conceitos, práticas e atitudes).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2023398" y="-381000"/>
            <a:ext cx="21538770" cy="8115315"/>
          </a:xfrm>
          <a:prstGeom prst="rect">
            <a:avLst/>
          </a:prstGeom>
          <a:solidFill>
            <a:srgbClr val="FAF3F0"/>
          </a:solidFill>
        </p:spPr>
      </p:sp>
      <p:sp>
        <p:nvSpPr>
          <p:cNvPr id="3" name="AutoShape 3"/>
          <p:cNvSpPr/>
          <p:nvPr/>
        </p:nvSpPr>
        <p:spPr>
          <a:xfrm>
            <a:off x="1028700" y="1219200"/>
            <a:ext cx="16230600" cy="38100"/>
          </a:xfrm>
          <a:prstGeom prst="rect">
            <a:avLst/>
          </a:prstGeom>
          <a:solidFill>
            <a:srgbClr val="844057"/>
          </a:solidFill>
        </p:spPr>
      </p:sp>
      <p:grpSp>
        <p:nvGrpSpPr>
          <p:cNvPr id="4" name="Group 4"/>
          <p:cNvGrpSpPr/>
          <p:nvPr/>
        </p:nvGrpSpPr>
        <p:grpSpPr>
          <a:xfrm>
            <a:off x="2716929" y="8339053"/>
            <a:ext cx="12854142" cy="1838493"/>
            <a:chOff x="0" y="0"/>
            <a:chExt cx="17138855" cy="2451324"/>
          </a:xfrm>
        </p:grpSpPr>
        <p:sp>
          <p:nvSpPr>
            <p:cNvPr id="5" name="TextBox 5"/>
            <p:cNvSpPr txBox="1"/>
            <p:nvPr/>
          </p:nvSpPr>
          <p:spPr>
            <a:xfrm>
              <a:off x="1251135" y="1727424"/>
              <a:ext cx="1463658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Jocélia Freire</a:t>
              </a:r>
            </a:p>
          </p:txBody>
        </p:sp>
        <p:sp>
          <p:nvSpPr>
            <p:cNvPr id="6" name="TextBox 6"/>
            <p:cNvSpPr txBox="1"/>
            <p:nvPr/>
          </p:nvSpPr>
          <p:spPr>
            <a:xfrm>
              <a:off x="0" y="0"/>
              <a:ext cx="17138855"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CIANE FERNANDES </a:t>
              </a:r>
            </a:p>
          </p:txBody>
        </p:sp>
      </p:grpSp>
      <p:grpSp>
        <p:nvGrpSpPr>
          <p:cNvPr id="7" name="Group 7"/>
          <p:cNvGrpSpPr/>
          <p:nvPr/>
        </p:nvGrpSpPr>
        <p:grpSpPr>
          <a:xfrm>
            <a:off x="1498044" y="461689"/>
            <a:ext cx="4156708" cy="3767411"/>
            <a:chOff x="0" y="0"/>
            <a:chExt cx="5542277" cy="5023214"/>
          </a:xfrm>
        </p:grpSpPr>
        <p:sp>
          <p:nvSpPr>
            <p:cNvPr id="8" name="TextBox 8"/>
            <p:cNvSpPr txBox="1"/>
            <p:nvPr/>
          </p:nvSpPr>
          <p:spPr>
            <a:xfrm>
              <a:off x="0" y="1456228"/>
              <a:ext cx="5542277" cy="2720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       </a:t>
              </a:r>
            </a:p>
            <a:p>
              <a:pPr algn="ctr">
                <a:lnSpc>
                  <a:spcPts val="3120"/>
                </a:lnSpc>
              </a:pPr>
              <a:r>
                <a:rPr lang="en-US" sz="2400" spc="240">
                  <a:solidFill>
                    <a:srgbClr val="844057"/>
                  </a:solidFill>
                  <a:latin typeface="Rosario"/>
                </a:rPr>
                <a:t>"O melhor lugar para  estabelecer </a:t>
              </a:r>
            </a:p>
            <a:p>
              <a:pPr algn="ctr">
                <a:lnSpc>
                  <a:spcPts val="3120"/>
                </a:lnSpc>
              </a:pPr>
              <a:r>
                <a:rPr lang="en-US" sz="2400" spc="240">
                  <a:solidFill>
                    <a:srgbClr val="844057"/>
                  </a:solidFill>
                  <a:latin typeface="Rosario"/>
                </a:rPr>
                <a:t>suas ideias  é se movimentando."</a:t>
              </a:r>
            </a:p>
          </p:txBody>
        </p:sp>
        <p:sp>
          <p:nvSpPr>
            <p:cNvPr id="9" name="TextBox 9"/>
            <p:cNvSpPr txBox="1"/>
            <p:nvPr/>
          </p:nvSpPr>
          <p:spPr>
            <a:xfrm>
              <a:off x="0" y="4454043"/>
              <a:ext cx="5542277" cy="569172"/>
            </a:xfrm>
            <a:prstGeom prst="rect">
              <a:avLst/>
            </a:prstGeom>
          </p:spPr>
          <p:txBody>
            <a:bodyPr lIns="0" tIns="0" rIns="0" bIns="0" rtlCol="0" anchor="t">
              <a:spAutoFit/>
            </a:bodyPr>
            <a:lstStyle/>
            <a:p>
              <a:pPr algn="ctr">
                <a:lnSpc>
                  <a:spcPts val="3640"/>
                </a:lnSpc>
              </a:pPr>
              <a:endParaRPr/>
            </a:p>
          </p:txBody>
        </p:sp>
        <p:grpSp>
          <p:nvGrpSpPr>
            <p:cNvPr id="10" name="Group 10"/>
            <p:cNvGrpSpPr/>
            <p:nvPr/>
          </p:nvGrpSpPr>
          <p:grpSpPr>
            <a:xfrm>
              <a:off x="2466338" y="0"/>
              <a:ext cx="609600" cy="6096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2" name="Group 12"/>
          <p:cNvGrpSpPr/>
          <p:nvPr/>
        </p:nvGrpSpPr>
        <p:grpSpPr>
          <a:xfrm>
            <a:off x="6861188" y="508503"/>
            <a:ext cx="3769600" cy="7830551"/>
            <a:chOff x="0" y="0"/>
            <a:chExt cx="5026133" cy="10440734"/>
          </a:xfrm>
        </p:grpSpPr>
        <p:sp>
          <p:nvSpPr>
            <p:cNvPr id="13" name="TextBox 13"/>
            <p:cNvSpPr txBox="1"/>
            <p:nvPr/>
          </p:nvSpPr>
          <p:spPr>
            <a:xfrm>
              <a:off x="0" y="1317950"/>
              <a:ext cx="5026133" cy="8355560"/>
            </a:xfrm>
            <a:prstGeom prst="rect">
              <a:avLst/>
            </a:prstGeom>
          </p:spPr>
          <p:txBody>
            <a:bodyPr lIns="0" tIns="0" rIns="0" bIns="0" rtlCol="0" anchor="t">
              <a:spAutoFit/>
            </a:bodyPr>
            <a:lstStyle/>
            <a:p>
              <a:pPr algn="ctr">
                <a:lnSpc>
                  <a:spcPts val="3536"/>
                </a:lnSpc>
              </a:pPr>
              <a:r>
                <a:rPr lang="en-US" sz="2720" spc="272">
                  <a:solidFill>
                    <a:srgbClr val="844057"/>
                  </a:solidFill>
                  <a:latin typeface="Rosario"/>
                </a:rPr>
                <a:t>      </a:t>
              </a:r>
            </a:p>
            <a:p>
              <a:pPr algn="ctr">
                <a:lnSpc>
                  <a:spcPts val="3120"/>
                </a:lnSpc>
              </a:pPr>
              <a:r>
                <a:rPr lang="en-US" sz="2400" spc="240">
                  <a:solidFill>
                    <a:srgbClr val="844057"/>
                  </a:solidFill>
                  <a:latin typeface="Rosario"/>
                </a:rPr>
                <a:t> “qual o meu percurso?”, “o que importa?”, e dentro disso tudo, o que considero mais importante? “o que temos certeza e o que não se sabe?”, pensar nestas informações e tentar relacionar é um caminho para transformar esse lugar tão</a:t>
              </a:r>
            </a:p>
            <a:p>
              <a:pPr algn="ctr">
                <a:lnSpc>
                  <a:spcPts val="3120"/>
                </a:lnSpc>
              </a:pPr>
              <a:r>
                <a:rPr lang="en-US" sz="2400" spc="240">
                  <a:solidFill>
                    <a:srgbClr val="844057"/>
                  </a:solidFill>
                  <a:latin typeface="Rosario"/>
                </a:rPr>
                <a:t>padronizado.</a:t>
              </a:r>
            </a:p>
          </p:txBody>
        </p:sp>
        <p:sp>
          <p:nvSpPr>
            <p:cNvPr id="14" name="TextBox 14"/>
            <p:cNvSpPr txBox="1"/>
            <p:nvPr/>
          </p:nvSpPr>
          <p:spPr>
            <a:xfrm>
              <a:off x="0" y="9920134"/>
              <a:ext cx="5026133" cy="520601"/>
            </a:xfrm>
            <a:prstGeom prst="rect">
              <a:avLst/>
            </a:prstGeom>
          </p:spPr>
          <p:txBody>
            <a:bodyPr lIns="0" tIns="0" rIns="0" bIns="0" rtlCol="0" anchor="t">
              <a:spAutoFit/>
            </a:bodyPr>
            <a:lstStyle/>
            <a:p>
              <a:pPr algn="ctr">
                <a:lnSpc>
                  <a:spcPts val="3301"/>
                </a:lnSpc>
              </a:pPr>
              <a:endParaRPr/>
            </a:p>
          </p:txBody>
        </p:sp>
        <p:grpSp>
          <p:nvGrpSpPr>
            <p:cNvPr id="15" name="Group 15"/>
            <p:cNvGrpSpPr/>
            <p:nvPr/>
          </p:nvGrpSpPr>
          <p:grpSpPr>
            <a:xfrm>
              <a:off x="2236652" y="0"/>
              <a:ext cx="552829" cy="55282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7" name="Group 17"/>
          <p:cNvGrpSpPr/>
          <p:nvPr/>
        </p:nvGrpSpPr>
        <p:grpSpPr>
          <a:xfrm>
            <a:off x="13102592" y="461689"/>
            <a:ext cx="4156708" cy="6110561"/>
            <a:chOff x="0" y="0"/>
            <a:chExt cx="5542277" cy="8147414"/>
          </a:xfrm>
        </p:grpSpPr>
        <p:sp>
          <p:nvSpPr>
            <p:cNvPr id="18" name="TextBox 18"/>
            <p:cNvSpPr txBox="1"/>
            <p:nvPr/>
          </p:nvSpPr>
          <p:spPr>
            <a:xfrm>
              <a:off x="0" y="1456228"/>
              <a:ext cx="5542277" cy="58451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        </a:t>
              </a:r>
            </a:p>
            <a:p>
              <a:pPr algn="ctr">
                <a:lnSpc>
                  <a:spcPts val="3120"/>
                </a:lnSpc>
              </a:pPr>
              <a:r>
                <a:rPr lang="en-US" sz="2400" spc="240">
                  <a:solidFill>
                    <a:srgbClr val="844057"/>
                  </a:solidFill>
                  <a:latin typeface="Arimo"/>
                </a:rPr>
                <a:t>A atividade orientada por Ciane Fernandes foi</a:t>
              </a:r>
            </a:p>
            <a:p>
              <a:pPr algn="ctr">
                <a:lnSpc>
                  <a:spcPts val="3120"/>
                </a:lnSpc>
              </a:pPr>
              <a:r>
                <a:rPr lang="en-US" sz="2400" spc="240">
                  <a:solidFill>
                    <a:srgbClr val="844057"/>
                  </a:solidFill>
                  <a:latin typeface="Arimo"/>
                </a:rPr>
                <a:t>importante principalmente para repensar o formato tradicional de construir e</a:t>
              </a:r>
            </a:p>
            <a:p>
              <a:pPr algn="ctr">
                <a:lnSpc>
                  <a:spcPts val="3120"/>
                </a:lnSpc>
              </a:pPr>
              <a:r>
                <a:rPr lang="en-US" sz="2400" spc="240">
                  <a:solidFill>
                    <a:srgbClr val="844057"/>
                  </a:solidFill>
                  <a:latin typeface="Arimo"/>
                </a:rPr>
                <a:t>elaborar aulas e processos criativos</a:t>
              </a:r>
            </a:p>
          </p:txBody>
        </p:sp>
        <p:sp>
          <p:nvSpPr>
            <p:cNvPr id="19" name="TextBox 19"/>
            <p:cNvSpPr txBox="1"/>
            <p:nvPr/>
          </p:nvSpPr>
          <p:spPr>
            <a:xfrm>
              <a:off x="0" y="7578243"/>
              <a:ext cx="5542277" cy="569172"/>
            </a:xfrm>
            <a:prstGeom prst="rect">
              <a:avLst/>
            </a:prstGeom>
          </p:spPr>
          <p:txBody>
            <a:bodyPr lIns="0" tIns="0" rIns="0" bIns="0" rtlCol="0" anchor="t">
              <a:spAutoFit/>
            </a:bodyPr>
            <a:lstStyle/>
            <a:p>
              <a:pPr algn="ctr">
                <a:lnSpc>
                  <a:spcPts val="3640"/>
                </a:lnSpc>
              </a:pPr>
              <a:endParaRPr/>
            </a:p>
          </p:txBody>
        </p:sp>
        <p:grpSp>
          <p:nvGrpSpPr>
            <p:cNvPr id="20" name="Group 20"/>
            <p:cNvGrpSpPr/>
            <p:nvPr/>
          </p:nvGrpSpPr>
          <p:grpSpPr>
            <a:xfrm>
              <a:off x="2466338" y="0"/>
              <a:ext cx="609600" cy="60960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384163" y="2745230"/>
            <a:ext cx="8018672" cy="7411652"/>
            <a:chOff x="0" y="0"/>
            <a:chExt cx="10691562" cy="9882203"/>
          </a:xfrm>
        </p:grpSpPr>
        <p:sp>
          <p:nvSpPr>
            <p:cNvPr id="3" name="TextBox 3"/>
            <p:cNvSpPr txBox="1"/>
            <p:nvPr/>
          </p:nvSpPr>
          <p:spPr>
            <a:xfrm>
              <a:off x="0" y="0"/>
              <a:ext cx="10691562" cy="723900"/>
            </a:xfrm>
            <a:prstGeom prst="rect">
              <a:avLst/>
            </a:prstGeom>
          </p:spPr>
          <p:txBody>
            <a:bodyPr lIns="0" tIns="0" rIns="0" bIns="0" rtlCol="0" anchor="t">
              <a:spAutoFit/>
            </a:bodyPr>
            <a:lstStyle/>
            <a:p>
              <a:pPr algn="l">
                <a:lnSpc>
                  <a:spcPts val="4320"/>
                </a:lnSpc>
              </a:pPr>
              <a:r>
                <a:rPr lang="en-US" sz="3600" spc="144">
                  <a:solidFill>
                    <a:srgbClr val="844057"/>
                  </a:solidFill>
                  <a:latin typeface="Rosario"/>
                </a:rPr>
                <a:t>Memória</a:t>
              </a:r>
            </a:p>
          </p:txBody>
        </p:sp>
        <p:sp>
          <p:nvSpPr>
            <p:cNvPr id="4" name="TextBox 4"/>
            <p:cNvSpPr txBox="1"/>
            <p:nvPr/>
          </p:nvSpPr>
          <p:spPr>
            <a:xfrm>
              <a:off x="0" y="1334680"/>
              <a:ext cx="10691562" cy="8547523"/>
            </a:xfrm>
            <a:prstGeom prst="rect">
              <a:avLst/>
            </a:prstGeom>
          </p:spPr>
          <p:txBody>
            <a:bodyPr lIns="0" tIns="0" rIns="0" bIns="0" rtlCol="0" anchor="t">
              <a:spAutoFit/>
            </a:bodyPr>
            <a:lstStyle/>
            <a:p>
              <a:pPr algn="l">
                <a:lnSpc>
                  <a:spcPts val="3919"/>
                </a:lnSpc>
              </a:pPr>
              <a:endParaRPr dirty="0"/>
            </a:p>
            <a:p>
              <a:pPr algn="l">
                <a:lnSpc>
                  <a:spcPts val="3919"/>
                </a:lnSpc>
              </a:pPr>
              <a:r>
                <a:rPr lang="en-US" sz="2800" spc="56" dirty="0" err="1">
                  <a:solidFill>
                    <a:srgbClr val="844057"/>
                  </a:solidFill>
                  <a:latin typeface="Rosario"/>
                </a:rPr>
                <a:t>desse</a:t>
              </a:r>
              <a:r>
                <a:rPr lang="en-US" sz="2800" spc="56" dirty="0">
                  <a:solidFill>
                    <a:srgbClr val="844057"/>
                  </a:solidFill>
                  <a:latin typeface="Rosario"/>
                </a:rPr>
                <a:t> </a:t>
              </a:r>
              <a:r>
                <a:rPr lang="en-US" sz="2800" spc="56" dirty="0" err="1">
                  <a:solidFill>
                    <a:srgbClr val="844057"/>
                  </a:solidFill>
                  <a:latin typeface="Rosario"/>
                </a:rPr>
                <a:t>corpo</a:t>
              </a:r>
              <a:r>
                <a:rPr lang="en-US" sz="2800" spc="56" dirty="0">
                  <a:solidFill>
                    <a:srgbClr val="844057"/>
                  </a:solidFill>
                  <a:latin typeface="Rosario"/>
                </a:rPr>
                <a:t> </a:t>
              </a:r>
              <a:r>
                <a:rPr lang="en-US" sz="2800" spc="56" dirty="0" err="1">
                  <a:solidFill>
                    <a:srgbClr val="844057"/>
                  </a:solidFill>
                  <a:latin typeface="Rosario"/>
                </a:rPr>
                <a:t>que</a:t>
              </a:r>
              <a:r>
                <a:rPr lang="en-US" sz="2800" spc="56" dirty="0">
                  <a:solidFill>
                    <a:srgbClr val="844057"/>
                  </a:solidFill>
                  <a:latin typeface="Rosario"/>
                </a:rPr>
                <a:t> se </a:t>
              </a:r>
              <a:r>
                <a:rPr lang="en-US" sz="2800" spc="56" dirty="0" err="1">
                  <a:solidFill>
                    <a:srgbClr val="844057"/>
                  </a:solidFill>
                  <a:latin typeface="Rosario"/>
                </a:rPr>
                <a:t>conhece</a:t>
              </a:r>
              <a:endParaRPr lang="en-US" sz="2800" spc="56" dirty="0">
                <a:solidFill>
                  <a:srgbClr val="844057"/>
                </a:solidFill>
                <a:latin typeface="Rosario"/>
              </a:endParaRPr>
            </a:p>
            <a:p>
              <a:pPr algn="l">
                <a:lnSpc>
                  <a:spcPts val="3919"/>
                </a:lnSpc>
              </a:pPr>
              <a:r>
                <a:rPr lang="en-US" sz="2800" spc="56" dirty="0" err="1">
                  <a:solidFill>
                    <a:srgbClr val="844057"/>
                  </a:solidFill>
                  <a:latin typeface="Rosario"/>
                </a:rPr>
                <a:t>pouco</a:t>
              </a:r>
              <a:r>
                <a:rPr lang="en-US" sz="2800" spc="56" dirty="0">
                  <a:solidFill>
                    <a:srgbClr val="844057"/>
                  </a:solidFill>
                  <a:latin typeface="Rosario"/>
                </a:rPr>
                <a:t> se </a:t>
              </a:r>
              <a:r>
                <a:rPr lang="en-US" sz="2800" spc="56" dirty="0" err="1">
                  <a:solidFill>
                    <a:srgbClr val="844057"/>
                  </a:solidFill>
                  <a:latin typeface="Rosario"/>
                </a:rPr>
                <a:t>conhece</a:t>
              </a:r>
              <a:endParaRPr lang="en-US" sz="2800" spc="56" dirty="0">
                <a:solidFill>
                  <a:srgbClr val="844057"/>
                </a:solidFill>
                <a:latin typeface="Rosario"/>
              </a:endParaRPr>
            </a:p>
            <a:p>
              <a:pPr algn="l">
                <a:lnSpc>
                  <a:spcPts val="3919"/>
                </a:lnSpc>
              </a:pPr>
              <a:r>
                <a:rPr lang="en-US" sz="2800" spc="56" dirty="0" err="1">
                  <a:solidFill>
                    <a:srgbClr val="844057"/>
                  </a:solidFill>
                  <a:latin typeface="Rosario"/>
                </a:rPr>
                <a:t>quem</a:t>
              </a:r>
              <a:r>
                <a:rPr lang="en-US" sz="2800" spc="56" dirty="0">
                  <a:solidFill>
                    <a:srgbClr val="844057"/>
                  </a:solidFill>
                  <a:latin typeface="Rosario"/>
                </a:rPr>
                <a:t> se </a:t>
              </a:r>
              <a:r>
                <a:rPr lang="en-US" sz="2800" spc="56" dirty="0" err="1">
                  <a:solidFill>
                    <a:srgbClr val="844057"/>
                  </a:solidFill>
                  <a:latin typeface="Rosario"/>
                </a:rPr>
                <a:t>habilita</a:t>
              </a:r>
              <a:r>
                <a:rPr lang="en-US" sz="2800" spc="56" dirty="0">
                  <a:solidFill>
                    <a:srgbClr val="844057"/>
                  </a:solidFill>
                  <a:latin typeface="Rosario"/>
                </a:rPr>
                <a:t> e </a:t>
              </a:r>
            </a:p>
            <a:p>
              <a:pPr algn="l">
                <a:lnSpc>
                  <a:spcPts val="3919"/>
                </a:lnSpc>
              </a:pPr>
              <a:r>
                <a:rPr lang="en-US" sz="2800" spc="56" dirty="0" err="1">
                  <a:solidFill>
                    <a:srgbClr val="844057"/>
                  </a:solidFill>
                  <a:latin typeface="Rosario"/>
                </a:rPr>
                <a:t>habita</a:t>
              </a:r>
              <a:r>
                <a:rPr lang="en-US" sz="2800" spc="56" dirty="0">
                  <a:solidFill>
                    <a:srgbClr val="844057"/>
                  </a:solidFill>
                  <a:latin typeface="Rosario"/>
                </a:rPr>
                <a:t> a </a:t>
              </a:r>
              <a:r>
                <a:rPr lang="en-US" sz="2800" spc="56" dirty="0" err="1">
                  <a:solidFill>
                    <a:srgbClr val="844057"/>
                  </a:solidFill>
                  <a:latin typeface="Rosario"/>
                </a:rPr>
                <a:t>viver</a:t>
              </a:r>
              <a:r>
                <a:rPr lang="en-US" sz="2800" spc="56" dirty="0">
                  <a:solidFill>
                    <a:srgbClr val="844057"/>
                  </a:solidFill>
                  <a:latin typeface="Rosario"/>
                </a:rPr>
                <a:t> a </a:t>
              </a:r>
              <a:r>
                <a:rPr lang="en-US" sz="2800" spc="56" dirty="0" err="1">
                  <a:solidFill>
                    <a:srgbClr val="844057"/>
                  </a:solidFill>
                  <a:latin typeface="Rosario"/>
                </a:rPr>
                <a:t>presença</a:t>
              </a:r>
              <a:endParaRPr lang="en-US" sz="2800" spc="56" dirty="0">
                <a:solidFill>
                  <a:srgbClr val="844057"/>
                </a:solidFill>
                <a:latin typeface="Rosario"/>
              </a:endParaRPr>
            </a:p>
            <a:p>
              <a:pPr algn="l">
                <a:lnSpc>
                  <a:spcPts val="3919"/>
                </a:lnSpc>
              </a:pPr>
              <a:r>
                <a:rPr lang="en-US" sz="2800" spc="56" dirty="0">
                  <a:solidFill>
                    <a:srgbClr val="844057"/>
                  </a:solidFill>
                  <a:latin typeface="Rosario"/>
                </a:rPr>
                <a:t>de </a:t>
              </a:r>
              <a:r>
                <a:rPr lang="en-US" sz="2800" spc="56" dirty="0" err="1">
                  <a:solidFill>
                    <a:srgbClr val="844057"/>
                  </a:solidFill>
                  <a:latin typeface="Rosario"/>
                </a:rPr>
                <a:t>cada</a:t>
              </a:r>
              <a:r>
                <a:rPr lang="en-US" sz="2800" spc="56" dirty="0">
                  <a:solidFill>
                    <a:srgbClr val="844057"/>
                  </a:solidFill>
                  <a:latin typeface="Rosario"/>
                </a:rPr>
                <a:t> </a:t>
              </a:r>
              <a:r>
                <a:rPr lang="en-US" sz="2800" spc="56" dirty="0" err="1">
                  <a:solidFill>
                    <a:srgbClr val="844057"/>
                  </a:solidFill>
                  <a:latin typeface="Rosario"/>
                </a:rPr>
                <a:t>espaço</a:t>
              </a:r>
              <a:r>
                <a:rPr lang="en-US" sz="2800" spc="56" dirty="0">
                  <a:solidFill>
                    <a:srgbClr val="844057"/>
                  </a:solidFill>
                  <a:latin typeface="Rosario"/>
                </a:rPr>
                <a:t> </a:t>
              </a:r>
              <a:r>
                <a:rPr lang="en-US" sz="2800" spc="56" dirty="0" err="1">
                  <a:solidFill>
                    <a:srgbClr val="844057"/>
                  </a:solidFill>
                  <a:latin typeface="Rosario"/>
                </a:rPr>
                <a:t>que</a:t>
              </a:r>
              <a:r>
                <a:rPr lang="en-US" sz="2800" spc="56" dirty="0">
                  <a:solidFill>
                    <a:srgbClr val="844057"/>
                  </a:solidFill>
                  <a:latin typeface="Rosario"/>
                </a:rPr>
                <a:t> se é dado?</a:t>
              </a:r>
            </a:p>
            <a:p>
              <a:pPr algn="l">
                <a:lnSpc>
                  <a:spcPts val="3919"/>
                </a:lnSpc>
              </a:pPr>
              <a:r>
                <a:rPr lang="en-US" sz="2800" spc="56" dirty="0">
                  <a:solidFill>
                    <a:srgbClr val="844057"/>
                  </a:solidFill>
                  <a:latin typeface="Rosario"/>
                </a:rPr>
                <a:t> </a:t>
              </a:r>
            </a:p>
            <a:p>
              <a:pPr algn="l">
                <a:lnSpc>
                  <a:spcPts val="3919"/>
                </a:lnSpc>
              </a:pPr>
              <a:r>
                <a:rPr lang="en-US" sz="2800" spc="56" dirty="0">
                  <a:solidFill>
                    <a:srgbClr val="844057"/>
                  </a:solidFill>
                  <a:latin typeface="Rosario"/>
                </a:rPr>
                <a:t>o </a:t>
              </a:r>
              <a:r>
                <a:rPr lang="en-US" sz="2800" spc="56" dirty="0" err="1">
                  <a:solidFill>
                    <a:srgbClr val="844057"/>
                  </a:solidFill>
                  <a:latin typeface="Rosario"/>
                </a:rPr>
                <a:t>conhecimento</a:t>
              </a:r>
              <a:r>
                <a:rPr lang="en-US" sz="2800" spc="56" dirty="0">
                  <a:solidFill>
                    <a:srgbClr val="844057"/>
                  </a:solidFill>
                  <a:latin typeface="Rosario"/>
                </a:rPr>
                <a:t> do </a:t>
              </a:r>
              <a:r>
                <a:rPr lang="en-US" sz="2800" spc="56" dirty="0" err="1">
                  <a:solidFill>
                    <a:srgbClr val="844057"/>
                  </a:solidFill>
                  <a:latin typeface="Rosario"/>
                </a:rPr>
                <a:t>corpo</a:t>
              </a:r>
              <a:r>
                <a:rPr lang="en-US" sz="2800" spc="56" dirty="0">
                  <a:solidFill>
                    <a:srgbClr val="844057"/>
                  </a:solidFill>
                  <a:latin typeface="Rosario"/>
                </a:rPr>
                <a:t> é </a:t>
              </a:r>
              <a:r>
                <a:rPr lang="en-US" sz="2800" spc="56" dirty="0" err="1">
                  <a:solidFill>
                    <a:srgbClr val="844057"/>
                  </a:solidFill>
                  <a:latin typeface="Rosario"/>
                </a:rPr>
                <a:t>próprio</a:t>
              </a:r>
              <a:endParaRPr lang="en-US" sz="2800" spc="56" dirty="0">
                <a:solidFill>
                  <a:srgbClr val="844057"/>
                </a:solidFill>
                <a:latin typeface="Rosario"/>
              </a:endParaRPr>
            </a:p>
            <a:p>
              <a:pPr algn="l">
                <a:lnSpc>
                  <a:spcPts val="3919"/>
                </a:lnSpc>
              </a:pPr>
              <a:r>
                <a:rPr lang="en-US" sz="2800" spc="56" dirty="0">
                  <a:solidFill>
                    <a:srgbClr val="844057"/>
                  </a:solidFill>
                  <a:latin typeface="Rosario"/>
                </a:rPr>
                <a:t>de </a:t>
              </a:r>
              <a:r>
                <a:rPr lang="en-US" sz="2800" spc="56" dirty="0" err="1">
                  <a:solidFill>
                    <a:srgbClr val="844057"/>
                  </a:solidFill>
                  <a:latin typeface="Rosario"/>
                </a:rPr>
                <a:t>quem</a:t>
              </a:r>
              <a:r>
                <a:rPr lang="en-US" sz="2800" spc="56" dirty="0">
                  <a:solidFill>
                    <a:srgbClr val="844057"/>
                  </a:solidFill>
                  <a:latin typeface="Rosario"/>
                </a:rPr>
                <a:t> </a:t>
              </a:r>
              <a:r>
                <a:rPr lang="en-US" sz="2800" spc="56" dirty="0" err="1">
                  <a:solidFill>
                    <a:srgbClr val="844057"/>
                  </a:solidFill>
                  <a:latin typeface="Rosario"/>
                </a:rPr>
                <a:t>estar</a:t>
              </a:r>
              <a:r>
                <a:rPr lang="en-US" sz="2800" spc="56" dirty="0">
                  <a:solidFill>
                    <a:srgbClr val="844057"/>
                  </a:solidFill>
                  <a:latin typeface="Rosario"/>
                </a:rPr>
                <a:t> </a:t>
              </a:r>
              <a:r>
                <a:rPr lang="en-US" sz="2800" spc="56" dirty="0" err="1">
                  <a:solidFill>
                    <a:srgbClr val="844057"/>
                  </a:solidFill>
                  <a:latin typeface="Rosario"/>
                </a:rPr>
                <a:t>nele</a:t>
              </a:r>
              <a:endParaRPr lang="en-US" sz="2800" spc="56" dirty="0">
                <a:solidFill>
                  <a:srgbClr val="844057"/>
                </a:solidFill>
                <a:latin typeface="Rosario"/>
              </a:endParaRPr>
            </a:p>
            <a:p>
              <a:pPr algn="l">
                <a:lnSpc>
                  <a:spcPts val="3919"/>
                </a:lnSpc>
              </a:pPr>
              <a:r>
                <a:rPr lang="en-US" sz="2800" spc="56" dirty="0">
                  <a:solidFill>
                    <a:srgbClr val="844057"/>
                  </a:solidFill>
                  <a:latin typeface="Rosario"/>
                </a:rPr>
                <a:t>e </a:t>
              </a:r>
              <a:r>
                <a:rPr lang="en-US" sz="2800" spc="56" dirty="0" err="1">
                  <a:solidFill>
                    <a:srgbClr val="844057"/>
                  </a:solidFill>
                  <a:latin typeface="Rosario"/>
                </a:rPr>
                <a:t>ele</a:t>
              </a:r>
              <a:r>
                <a:rPr lang="en-US" sz="2800" spc="56" dirty="0">
                  <a:solidFill>
                    <a:srgbClr val="844057"/>
                  </a:solidFill>
                  <a:latin typeface="Rosario"/>
                </a:rPr>
                <a:t> </a:t>
              </a:r>
              <a:r>
                <a:rPr lang="en-US" sz="2800" spc="56" dirty="0" err="1">
                  <a:solidFill>
                    <a:srgbClr val="844057"/>
                  </a:solidFill>
                  <a:latin typeface="Rosario"/>
                </a:rPr>
                <a:t>por</a:t>
              </a:r>
              <a:r>
                <a:rPr lang="en-US" sz="2800" spc="56" dirty="0">
                  <a:solidFill>
                    <a:srgbClr val="844057"/>
                  </a:solidFill>
                  <a:latin typeface="Rosario"/>
                </a:rPr>
                <a:t> </a:t>
              </a:r>
              <a:r>
                <a:rPr lang="en-US" sz="2800" spc="56" dirty="0" err="1">
                  <a:solidFill>
                    <a:srgbClr val="844057"/>
                  </a:solidFill>
                  <a:latin typeface="Rosario"/>
                </a:rPr>
                <a:t>si</a:t>
              </a:r>
              <a:r>
                <a:rPr lang="en-US" sz="2800" spc="56" dirty="0">
                  <a:solidFill>
                    <a:srgbClr val="844057"/>
                  </a:solidFill>
                  <a:latin typeface="Rosario"/>
                </a:rPr>
                <a:t> se </a:t>
              </a:r>
              <a:r>
                <a:rPr lang="en-US" sz="2800" spc="56" dirty="0" err="1">
                  <a:solidFill>
                    <a:srgbClr val="844057"/>
                  </a:solidFill>
                  <a:latin typeface="Rosario"/>
                </a:rPr>
                <a:t>circunscreve</a:t>
              </a:r>
              <a:r>
                <a:rPr lang="en-US" sz="2800" spc="56" dirty="0">
                  <a:solidFill>
                    <a:srgbClr val="844057"/>
                  </a:solidFill>
                  <a:latin typeface="Rosario"/>
                </a:rPr>
                <a:t> </a:t>
              </a:r>
              <a:r>
                <a:rPr lang="en-US" sz="2800" spc="56" dirty="0" err="1">
                  <a:solidFill>
                    <a:srgbClr val="844057"/>
                  </a:solidFill>
                  <a:latin typeface="Rosario"/>
                </a:rPr>
                <a:t>em</a:t>
              </a:r>
              <a:r>
                <a:rPr lang="en-US" sz="2800" spc="56" dirty="0">
                  <a:solidFill>
                    <a:srgbClr val="844057"/>
                  </a:solidFill>
                  <a:latin typeface="Rosario"/>
                </a:rPr>
                <a:t> </a:t>
              </a:r>
              <a:r>
                <a:rPr lang="en-US" sz="2800" spc="56" dirty="0" err="1">
                  <a:solidFill>
                    <a:srgbClr val="844057"/>
                  </a:solidFill>
                  <a:latin typeface="Rosario"/>
                </a:rPr>
                <a:t>cada</a:t>
              </a:r>
              <a:r>
                <a:rPr lang="en-US" sz="2800" spc="56" dirty="0">
                  <a:solidFill>
                    <a:srgbClr val="844057"/>
                  </a:solidFill>
                  <a:latin typeface="Rosario"/>
                </a:rPr>
                <a:t> </a:t>
              </a:r>
              <a:r>
                <a:rPr lang="en-US" sz="2800" spc="56" dirty="0" err="1">
                  <a:solidFill>
                    <a:srgbClr val="844057"/>
                  </a:solidFill>
                  <a:latin typeface="Rosario"/>
                </a:rPr>
                <a:t>segundo</a:t>
              </a:r>
              <a:endParaRPr lang="en-US" sz="2800" spc="56" dirty="0">
                <a:solidFill>
                  <a:srgbClr val="844057"/>
                </a:solidFill>
                <a:latin typeface="Rosario"/>
              </a:endParaRPr>
            </a:p>
            <a:p>
              <a:pPr algn="l">
                <a:lnSpc>
                  <a:spcPts val="3919"/>
                </a:lnSpc>
              </a:pPr>
              <a:r>
                <a:rPr lang="en-US" sz="2800" spc="56" dirty="0" err="1">
                  <a:solidFill>
                    <a:srgbClr val="844057"/>
                  </a:solidFill>
                  <a:latin typeface="Rosario"/>
                </a:rPr>
                <a:t>na</a:t>
              </a:r>
              <a:r>
                <a:rPr lang="en-US" sz="2800" spc="56" dirty="0">
                  <a:solidFill>
                    <a:srgbClr val="844057"/>
                  </a:solidFill>
                  <a:latin typeface="Rosario"/>
                </a:rPr>
                <a:t> </a:t>
              </a:r>
              <a:r>
                <a:rPr lang="en-US" sz="2800" spc="56" dirty="0" err="1">
                  <a:solidFill>
                    <a:srgbClr val="844057"/>
                  </a:solidFill>
                  <a:latin typeface="Rosario"/>
                </a:rPr>
                <a:t>história</a:t>
              </a:r>
              <a:r>
                <a:rPr lang="en-US" sz="2800" spc="56" dirty="0">
                  <a:solidFill>
                    <a:srgbClr val="844057"/>
                  </a:solidFill>
                  <a:latin typeface="Rosario"/>
                </a:rPr>
                <a:t> de </a:t>
              </a:r>
              <a:r>
                <a:rPr lang="en-US" sz="2800" spc="56" dirty="0" err="1">
                  <a:solidFill>
                    <a:srgbClr val="844057"/>
                  </a:solidFill>
                  <a:latin typeface="Rosario"/>
                </a:rPr>
                <a:t>mim</a:t>
              </a:r>
              <a:r>
                <a:rPr lang="en-US" sz="2800" spc="56" dirty="0">
                  <a:solidFill>
                    <a:srgbClr val="844057"/>
                  </a:solidFill>
                  <a:latin typeface="Rosario"/>
                </a:rPr>
                <a:t>-outro</a:t>
              </a:r>
            </a:p>
            <a:p>
              <a:pPr algn="l">
                <a:lnSpc>
                  <a:spcPts val="3919"/>
                </a:lnSpc>
              </a:pPr>
              <a:r>
                <a:rPr lang="en-US" sz="2800" spc="56" dirty="0">
                  <a:solidFill>
                    <a:srgbClr val="844057"/>
                  </a:solidFill>
                  <a:latin typeface="Rosario"/>
                </a:rPr>
                <a:t> </a:t>
              </a:r>
            </a:p>
            <a:p>
              <a:pPr algn="l">
                <a:lnSpc>
                  <a:spcPts val="3919"/>
                </a:lnSpc>
              </a:pPr>
              <a:endParaRPr lang="en-US" sz="2800" spc="56" dirty="0">
                <a:solidFill>
                  <a:srgbClr val="844057"/>
                </a:solidFill>
                <a:latin typeface="Rosario"/>
              </a:endParaRPr>
            </a:p>
          </p:txBody>
        </p:sp>
      </p:grpSp>
      <p:sp>
        <p:nvSpPr>
          <p:cNvPr id="5" name="AutoShape 5"/>
          <p:cNvSpPr/>
          <p:nvPr/>
        </p:nvSpPr>
        <p:spPr>
          <a:xfrm>
            <a:off x="-361950" y="-1293370"/>
            <a:ext cx="19011900" cy="4038600"/>
          </a:xfrm>
          <a:prstGeom prst="rect">
            <a:avLst/>
          </a:prstGeom>
          <a:solidFill>
            <a:srgbClr val="844057"/>
          </a:solidFill>
        </p:spPr>
      </p:sp>
      <p:grpSp>
        <p:nvGrpSpPr>
          <p:cNvPr id="6" name="Group 6"/>
          <p:cNvGrpSpPr/>
          <p:nvPr/>
        </p:nvGrpSpPr>
        <p:grpSpPr>
          <a:xfrm>
            <a:off x="1028700" y="9220200"/>
            <a:ext cx="16230600" cy="739140"/>
            <a:chOff x="0" y="0"/>
            <a:chExt cx="21640800" cy="985520"/>
          </a:xfrm>
        </p:grpSpPr>
        <p:sp>
          <p:nvSpPr>
            <p:cNvPr id="7" name="TextBox 7"/>
            <p:cNvSpPr txBox="1"/>
            <p:nvPr/>
          </p:nvSpPr>
          <p:spPr>
            <a:xfrm>
              <a:off x="585543" y="469900"/>
              <a:ext cx="21055257" cy="515620"/>
            </a:xfrm>
            <a:prstGeom prst="rect">
              <a:avLst/>
            </a:prstGeom>
          </p:spPr>
          <p:txBody>
            <a:bodyPr lIns="0" tIns="0" rIns="0" bIns="0" rtlCol="0" anchor="t">
              <a:spAutoFit/>
            </a:bodyPr>
            <a:lstStyle/>
            <a:p>
              <a:pPr algn="r">
                <a:lnSpc>
                  <a:spcPts val="3359"/>
                </a:lnSpc>
              </a:pPr>
              <a:endParaRPr/>
            </a:p>
          </p:txBody>
        </p:sp>
        <p:sp>
          <p:nvSpPr>
            <p:cNvPr id="8" name="AutoShape 8"/>
            <p:cNvSpPr/>
            <p:nvPr/>
          </p:nvSpPr>
          <p:spPr>
            <a:xfrm>
              <a:off x="0" y="0"/>
              <a:ext cx="21640800" cy="50800"/>
            </a:xfrm>
            <a:prstGeom prst="rect">
              <a:avLst/>
            </a:prstGeom>
            <a:solidFill>
              <a:srgbClr val="844057"/>
            </a:solidFill>
          </p:spPr>
        </p:sp>
      </p:grpSp>
      <p:grpSp>
        <p:nvGrpSpPr>
          <p:cNvPr id="9" name="Group 9"/>
          <p:cNvGrpSpPr/>
          <p:nvPr/>
        </p:nvGrpSpPr>
        <p:grpSpPr>
          <a:xfrm>
            <a:off x="2043370" y="531887"/>
            <a:ext cx="12854142" cy="1838493"/>
            <a:chOff x="0" y="0"/>
            <a:chExt cx="17138855" cy="2451324"/>
          </a:xfrm>
        </p:grpSpPr>
        <p:sp>
          <p:nvSpPr>
            <p:cNvPr id="10" name="TextBox 10"/>
            <p:cNvSpPr txBox="1"/>
            <p:nvPr/>
          </p:nvSpPr>
          <p:spPr>
            <a:xfrm>
              <a:off x="1251135" y="1727424"/>
              <a:ext cx="1463658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Candai Calmon</a:t>
              </a:r>
            </a:p>
          </p:txBody>
        </p:sp>
        <p:sp>
          <p:nvSpPr>
            <p:cNvPr id="11" name="TextBox 11"/>
            <p:cNvSpPr txBox="1"/>
            <p:nvPr/>
          </p:nvSpPr>
          <p:spPr>
            <a:xfrm>
              <a:off x="0" y="0"/>
              <a:ext cx="17138855"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CIANE FERNANDES </a:t>
              </a:r>
            </a:p>
          </p:txBody>
        </p:sp>
      </p:grpSp>
      <p:sp>
        <p:nvSpPr>
          <p:cNvPr id="12" name="TextBox 12"/>
          <p:cNvSpPr txBox="1"/>
          <p:nvPr/>
        </p:nvSpPr>
        <p:spPr>
          <a:xfrm>
            <a:off x="10203884" y="4572635"/>
            <a:ext cx="4921991" cy="2957830"/>
          </a:xfrm>
          <a:prstGeom prst="rect">
            <a:avLst/>
          </a:prstGeom>
        </p:spPr>
        <p:txBody>
          <a:bodyPr lIns="0" tIns="0" rIns="0" bIns="0" rtlCol="0" anchor="t">
            <a:spAutoFit/>
          </a:bodyPr>
          <a:lstStyle/>
          <a:p>
            <a:pPr>
              <a:lnSpc>
                <a:spcPts val="3919"/>
              </a:lnSpc>
            </a:pPr>
            <a:r>
              <a:rPr lang="en-US" sz="2800">
                <a:solidFill>
                  <a:srgbClr val="844057"/>
                </a:solidFill>
                <a:latin typeface="Rosario"/>
              </a:rPr>
              <a:t>a quem faz sentido</a:t>
            </a:r>
          </a:p>
          <a:p>
            <a:pPr>
              <a:lnSpc>
                <a:spcPts val="3919"/>
              </a:lnSpc>
            </a:pPr>
            <a:r>
              <a:rPr lang="en-US" sz="2800">
                <a:solidFill>
                  <a:srgbClr val="844057"/>
                </a:solidFill>
                <a:latin typeface="Rosario"/>
              </a:rPr>
              <a:t>minha verdade</a:t>
            </a:r>
          </a:p>
          <a:p>
            <a:pPr>
              <a:lnSpc>
                <a:spcPts val="3919"/>
              </a:lnSpc>
            </a:pPr>
            <a:r>
              <a:rPr lang="en-US" sz="2800">
                <a:solidFill>
                  <a:srgbClr val="844057"/>
                </a:solidFill>
                <a:latin typeface="Rosario"/>
              </a:rPr>
              <a:t>três verdades</a:t>
            </a:r>
          </a:p>
          <a:p>
            <a:pPr>
              <a:lnSpc>
                <a:spcPts val="3919"/>
              </a:lnSpc>
            </a:pPr>
            <a:r>
              <a:rPr lang="en-US" sz="2800">
                <a:solidFill>
                  <a:srgbClr val="844057"/>
                </a:solidFill>
                <a:latin typeface="Rosario"/>
              </a:rPr>
              <a:t>cênicas</a:t>
            </a:r>
          </a:p>
          <a:p>
            <a:pPr>
              <a:lnSpc>
                <a:spcPts val="3919"/>
              </a:lnSpc>
            </a:pPr>
            <a:r>
              <a:rPr lang="en-US" sz="2800">
                <a:solidFill>
                  <a:srgbClr val="844057"/>
                </a:solidFill>
                <a:latin typeface="Rosario"/>
              </a:rPr>
              <a:t>intrusas</a:t>
            </a:r>
          </a:p>
          <a:p>
            <a:pPr>
              <a:lnSpc>
                <a:spcPts val="3919"/>
              </a:lnSpc>
            </a:pPr>
            <a:r>
              <a:rPr lang="en-US" sz="2800">
                <a:solidFill>
                  <a:srgbClr val="844057"/>
                </a:solidFill>
                <a:latin typeface="Rosario"/>
              </a:rPr>
              <a:t>sínicas?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2235406" y="1170537"/>
            <a:ext cx="12480912" cy="4236737"/>
          </a:xfrm>
          <a:prstGeom prst="rect">
            <a:avLst/>
          </a:prstGeom>
        </p:spPr>
        <p:txBody>
          <a:bodyPr lIns="0" tIns="0" rIns="0" bIns="0" rtlCol="0" anchor="t">
            <a:spAutoFit/>
          </a:bodyPr>
          <a:lstStyle/>
          <a:p>
            <a:pPr>
              <a:lnSpc>
                <a:spcPts val="4759"/>
              </a:lnSpc>
            </a:pPr>
            <a:r>
              <a:rPr lang="en-US" sz="3400" dirty="0">
                <a:solidFill>
                  <a:srgbClr val="FFFFFF"/>
                </a:solidFill>
                <a:latin typeface="Open Sans Light"/>
              </a:rPr>
              <a:t>"</a:t>
            </a:r>
            <a:r>
              <a:rPr lang="en-US" sz="2800" dirty="0">
                <a:solidFill>
                  <a:srgbClr val="FFFFFF"/>
                </a:solidFill>
                <a:latin typeface="Open Sans Light"/>
              </a:rPr>
              <a:t>O </a:t>
            </a:r>
            <a:r>
              <a:rPr lang="en-US" sz="2800" dirty="0" err="1">
                <a:solidFill>
                  <a:srgbClr val="FFFFFF"/>
                </a:solidFill>
                <a:latin typeface="Arimo"/>
              </a:rPr>
              <a:t>mesmo</a:t>
            </a:r>
            <a:r>
              <a:rPr lang="en-US" sz="2800" dirty="0">
                <a:solidFill>
                  <a:srgbClr val="FFFFFF"/>
                </a:solidFill>
                <a:latin typeface="Arimo"/>
              </a:rPr>
              <a:t> </a:t>
            </a:r>
            <a:r>
              <a:rPr lang="en-US" sz="2800" dirty="0" err="1">
                <a:solidFill>
                  <a:srgbClr val="FFFFFF"/>
                </a:solidFill>
                <a:latin typeface="Arimo"/>
              </a:rPr>
              <a:t>ocorreu</a:t>
            </a:r>
            <a:r>
              <a:rPr lang="en-US" sz="2800" dirty="0">
                <a:solidFill>
                  <a:srgbClr val="FFFFFF"/>
                </a:solidFill>
                <a:latin typeface="Arimo"/>
              </a:rPr>
              <a:t> com a </a:t>
            </a:r>
            <a:r>
              <a:rPr lang="en-US" sz="2800" dirty="0" err="1">
                <a:solidFill>
                  <a:srgbClr val="FFFFFF"/>
                </a:solidFill>
                <a:latin typeface="Arimo"/>
              </a:rPr>
              <a:t>visita</a:t>
            </a:r>
            <a:r>
              <a:rPr lang="en-US" sz="2800" dirty="0">
                <a:solidFill>
                  <a:srgbClr val="FFFFFF"/>
                </a:solidFill>
                <a:latin typeface="Arimo"/>
              </a:rPr>
              <a:t> de </a:t>
            </a:r>
            <a:r>
              <a:rPr lang="en-US" sz="2800" dirty="0" err="1">
                <a:solidFill>
                  <a:srgbClr val="FFFFFF"/>
                </a:solidFill>
                <a:latin typeface="Arimo"/>
              </a:rPr>
              <a:t>Ciane</a:t>
            </a:r>
            <a:r>
              <a:rPr lang="en-US" sz="2800" dirty="0">
                <a:solidFill>
                  <a:srgbClr val="FFFFFF"/>
                </a:solidFill>
                <a:latin typeface="Arimo"/>
              </a:rPr>
              <a:t> </a:t>
            </a:r>
            <a:r>
              <a:rPr lang="en-US" sz="2800" dirty="0" err="1">
                <a:solidFill>
                  <a:srgbClr val="FFFFFF"/>
                </a:solidFill>
                <a:latin typeface="Arimo"/>
              </a:rPr>
              <a:t>Fernandes</a:t>
            </a:r>
            <a:r>
              <a:rPr lang="en-US" sz="2800" dirty="0">
                <a:solidFill>
                  <a:srgbClr val="FFFFFF"/>
                </a:solidFill>
                <a:latin typeface="Arimo"/>
              </a:rPr>
              <a:t>. </a:t>
            </a:r>
            <a:r>
              <a:rPr lang="en-US" sz="2800" dirty="0" err="1">
                <a:solidFill>
                  <a:srgbClr val="FFFFFF"/>
                </a:solidFill>
                <a:latin typeface="Arimo"/>
              </a:rPr>
              <a:t>Suas</a:t>
            </a:r>
            <a:r>
              <a:rPr lang="en-US" sz="2800" dirty="0">
                <a:solidFill>
                  <a:srgbClr val="FFFFFF"/>
                </a:solidFill>
                <a:latin typeface="Arimo"/>
              </a:rPr>
              <a:t> </a:t>
            </a:r>
            <a:r>
              <a:rPr lang="en-US" sz="2800" dirty="0" err="1">
                <a:solidFill>
                  <a:srgbClr val="FFFFFF"/>
                </a:solidFill>
                <a:latin typeface="Arimo"/>
              </a:rPr>
              <a:t>provocações</a:t>
            </a:r>
            <a:r>
              <a:rPr lang="en-US" sz="2800" dirty="0">
                <a:solidFill>
                  <a:srgbClr val="FFFFFF"/>
                </a:solidFill>
                <a:latin typeface="Arimo"/>
              </a:rPr>
              <a:t> </a:t>
            </a:r>
            <a:r>
              <a:rPr lang="en-US" sz="2800" dirty="0" err="1">
                <a:solidFill>
                  <a:srgbClr val="FFFFFF"/>
                </a:solidFill>
                <a:latin typeface="Arimo"/>
              </a:rPr>
              <a:t>sobre</a:t>
            </a:r>
            <a:r>
              <a:rPr lang="en-US" sz="2800" dirty="0">
                <a:solidFill>
                  <a:srgbClr val="FFFFFF"/>
                </a:solidFill>
                <a:latin typeface="Arimo"/>
              </a:rPr>
              <a:t> </a:t>
            </a:r>
            <a:r>
              <a:rPr lang="en-US" sz="2800" dirty="0" err="1">
                <a:solidFill>
                  <a:srgbClr val="FFFFFF"/>
                </a:solidFill>
                <a:latin typeface="Arimo"/>
              </a:rPr>
              <a:t>os</a:t>
            </a:r>
            <a:r>
              <a:rPr lang="en-US" sz="2800" dirty="0">
                <a:solidFill>
                  <a:srgbClr val="FFFFFF"/>
                </a:solidFill>
                <a:latin typeface="Arimo"/>
              </a:rPr>
              <a:t> </a:t>
            </a:r>
            <a:r>
              <a:rPr lang="en-US" sz="2800" dirty="0" err="1">
                <a:solidFill>
                  <a:srgbClr val="FFFFFF"/>
                </a:solidFill>
                <a:latin typeface="Arimo"/>
              </a:rPr>
              <a:t>padrões</a:t>
            </a:r>
            <a:r>
              <a:rPr lang="en-US" sz="2800" dirty="0">
                <a:solidFill>
                  <a:srgbClr val="FFFFFF"/>
                </a:solidFill>
                <a:latin typeface="Arimo"/>
              </a:rPr>
              <a:t> de </a:t>
            </a:r>
            <a:r>
              <a:rPr lang="en-US" sz="2800" dirty="0" err="1">
                <a:solidFill>
                  <a:srgbClr val="FFFFFF"/>
                </a:solidFill>
                <a:latin typeface="Arimo"/>
              </a:rPr>
              <a:t>movimentos</a:t>
            </a:r>
            <a:r>
              <a:rPr lang="en-US" sz="2800" dirty="0">
                <a:solidFill>
                  <a:srgbClr val="FFFFFF"/>
                </a:solidFill>
                <a:latin typeface="Arimo"/>
              </a:rPr>
              <a:t> </a:t>
            </a:r>
            <a:r>
              <a:rPr lang="en-US" sz="2800" dirty="0" err="1" smtClean="0">
                <a:solidFill>
                  <a:srgbClr val="FFFFFF"/>
                </a:solidFill>
                <a:latin typeface="Arimo"/>
              </a:rPr>
              <a:t>que</a:t>
            </a:r>
            <a:r>
              <a:rPr lang="en-US" sz="2800" dirty="0">
                <a:solidFill>
                  <a:srgbClr val="FFFFFF"/>
                </a:solidFill>
                <a:latin typeface="Arimo"/>
              </a:rPr>
              <a:t> </a:t>
            </a:r>
            <a:r>
              <a:rPr lang="en-US" sz="2800" dirty="0" err="1" smtClean="0">
                <a:solidFill>
                  <a:srgbClr val="FFFFFF"/>
                </a:solidFill>
                <a:latin typeface="Arimo"/>
              </a:rPr>
              <a:t>desenvolvemos</a:t>
            </a:r>
            <a:r>
              <a:rPr lang="en-US" sz="2800" dirty="0" smtClean="0">
                <a:solidFill>
                  <a:srgbClr val="FFFFFF"/>
                </a:solidFill>
                <a:latin typeface="Arimo"/>
              </a:rPr>
              <a:t> </a:t>
            </a:r>
            <a:r>
              <a:rPr lang="en-US" sz="2800" dirty="0">
                <a:solidFill>
                  <a:srgbClr val="FFFFFF"/>
                </a:solidFill>
                <a:latin typeface="Arimo"/>
              </a:rPr>
              <a:t>e </a:t>
            </a:r>
            <a:r>
              <a:rPr lang="en-US" sz="2800" dirty="0" err="1">
                <a:solidFill>
                  <a:srgbClr val="FFFFFF"/>
                </a:solidFill>
                <a:latin typeface="Arimo"/>
              </a:rPr>
              <a:t>sobre</a:t>
            </a:r>
            <a:r>
              <a:rPr lang="en-US" sz="2800" dirty="0">
                <a:solidFill>
                  <a:srgbClr val="FFFFFF"/>
                </a:solidFill>
                <a:latin typeface="Arimo"/>
              </a:rPr>
              <a:t> as </a:t>
            </a:r>
            <a:r>
              <a:rPr lang="en-US" sz="2800" dirty="0" err="1">
                <a:solidFill>
                  <a:srgbClr val="FFFFFF"/>
                </a:solidFill>
                <a:latin typeface="Arimo"/>
              </a:rPr>
              <a:t>dúvidasque</a:t>
            </a:r>
            <a:r>
              <a:rPr lang="en-US" sz="2800" dirty="0">
                <a:solidFill>
                  <a:srgbClr val="FFFFFF"/>
                </a:solidFill>
                <a:latin typeface="Arimo"/>
              </a:rPr>
              <a:t> </a:t>
            </a:r>
            <a:r>
              <a:rPr lang="en-US" sz="2800" dirty="0" err="1">
                <a:solidFill>
                  <a:srgbClr val="FFFFFF"/>
                </a:solidFill>
                <a:latin typeface="Arimo"/>
              </a:rPr>
              <a:t>surgem</a:t>
            </a:r>
            <a:r>
              <a:rPr lang="en-US" sz="2800" dirty="0">
                <a:solidFill>
                  <a:srgbClr val="FFFFFF"/>
                </a:solidFill>
                <a:latin typeface="Arimo"/>
              </a:rPr>
              <a:t> no </a:t>
            </a:r>
            <a:r>
              <a:rPr lang="en-US" sz="2800" dirty="0" err="1">
                <a:solidFill>
                  <a:srgbClr val="FFFFFF"/>
                </a:solidFill>
                <a:latin typeface="Arimo"/>
              </a:rPr>
              <a:t>nosso</a:t>
            </a:r>
            <a:r>
              <a:rPr lang="en-US" sz="2800" dirty="0">
                <a:solidFill>
                  <a:srgbClr val="FFFFFF"/>
                </a:solidFill>
                <a:latin typeface="Arimo"/>
              </a:rPr>
              <a:t> </a:t>
            </a:r>
            <a:r>
              <a:rPr lang="en-US" sz="2800" dirty="0" err="1">
                <a:solidFill>
                  <a:srgbClr val="FFFFFF"/>
                </a:solidFill>
                <a:latin typeface="Arimo"/>
              </a:rPr>
              <a:t>percurso</a:t>
            </a:r>
            <a:r>
              <a:rPr lang="en-US" sz="2800" dirty="0">
                <a:solidFill>
                  <a:srgbClr val="FFFFFF"/>
                </a:solidFill>
                <a:latin typeface="Arimo"/>
              </a:rPr>
              <a:t> de </a:t>
            </a:r>
            <a:r>
              <a:rPr lang="en-US" sz="2800" dirty="0" err="1">
                <a:solidFill>
                  <a:srgbClr val="FFFFFF"/>
                </a:solidFill>
                <a:latin typeface="Arimo"/>
              </a:rPr>
              <a:t>pesquisa</a:t>
            </a:r>
            <a:r>
              <a:rPr lang="en-US" sz="2800" dirty="0">
                <a:solidFill>
                  <a:srgbClr val="FFFFFF"/>
                </a:solidFill>
                <a:latin typeface="Arimo"/>
              </a:rPr>
              <a:t> </a:t>
            </a:r>
            <a:r>
              <a:rPr lang="en-US" sz="2800" dirty="0" err="1">
                <a:solidFill>
                  <a:srgbClr val="FFFFFF"/>
                </a:solidFill>
                <a:latin typeface="Arimo"/>
              </a:rPr>
              <a:t>influenciaram</a:t>
            </a:r>
            <a:r>
              <a:rPr lang="en-US" sz="2800" dirty="0">
                <a:solidFill>
                  <a:srgbClr val="FFFFFF"/>
                </a:solidFill>
                <a:latin typeface="Arimo"/>
              </a:rPr>
              <a:t> </a:t>
            </a:r>
            <a:r>
              <a:rPr lang="en-US" sz="2800" dirty="0" err="1">
                <a:solidFill>
                  <a:srgbClr val="FFFFFF"/>
                </a:solidFill>
                <a:latin typeface="Arimo"/>
              </a:rPr>
              <a:t>minha</a:t>
            </a:r>
            <a:r>
              <a:rPr lang="en-US" sz="2800" dirty="0">
                <a:solidFill>
                  <a:srgbClr val="FFFFFF"/>
                </a:solidFill>
                <a:latin typeface="Arimo"/>
              </a:rPr>
              <a:t> </a:t>
            </a:r>
            <a:r>
              <a:rPr lang="en-US" sz="2800" dirty="0" err="1">
                <a:solidFill>
                  <a:srgbClr val="FFFFFF"/>
                </a:solidFill>
                <a:latin typeface="Arimo"/>
              </a:rPr>
              <a:t>pesquisa</a:t>
            </a:r>
            <a:r>
              <a:rPr lang="en-US" sz="2800" dirty="0">
                <a:solidFill>
                  <a:srgbClr val="FFFFFF"/>
                </a:solidFill>
                <a:latin typeface="Arimo"/>
              </a:rPr>
              <a:t> de </a:t>
            </a:r>
            <a:r>
              <a:rPr lang="en-US" sz="2800" dirty="0" err="1">
                <a:solidFill>
                  <a:srgbClr val="FFFFFF"/>
                </a:solidFill>
                <a:latin typeface="Arimo"/>
              </a:rPr>
              <a:t>movimento</a:t>
            </a:r>
            <a:r>
              <a:rPr lang="en-US" sz="2800" dirty="0">
                <a:solidFill>
                  <a:srgbClr val="FFFFFF"/>
                </a:solidFill>
                <a:latin typeface="Arimo"/>
              </a:rPr>
              <a:t> </a:t>
            </a:r>
            <a:r>
              <a:rPr lang="en-US" sz="2800" dirty="0" err="1">
                <a:solidFill>
                  <a:srgbClr val="FFFFFF"/>
                </a:solidFill>
                <a:latin typeface="Arimo"/>
              </a:rPr>
              <a:t>desde</a:t>
            </a:r>
            <a:r>
              <a:rPr lang="en-US" sz="2800" dirty="0">
                <a:solidFill>
                  <a:srgbClr val="FFFFFF"/>
                </a:solidFill>
                <a:latin typeface="Arimo"/>
              </a:rPr>
              <a:t> </a:t>
            </a:r>
            <a:r>
              <a:rPr lang="en-US" sz="2800" dirty="0" err="1">
                <a:solidFill>
                  <a:srgbClr val="FFFFFF"/>
                </a:solidFill>
                <a:latin typeface="Arimo"/>
              </a:rPr>
              <a:t>então</a:t>
            </a:r>
            <a:r>
              <a:rPr lang="en-US" sz="2800" dirty="0">
                <a:solidFill>
                  <a:srgbClr val="FFFFFF"/>
                </a:solidFill>
                <a:latin typeface="Arimo"/>
              </a:rPr>
              <a:t>. O </a:t>
            </a:r>
            <a:r>
              <a:rPr lang="en-US" sz="2800" dirty="0" err="1">
                <a:solidFill>
                  <a:srgbClr val="FFFFFF"/>
                </a:solidFill>
                <a:latin typeface="Arimo"/>
              </a:rPr>
              <a:t>conceito</a:t>
            </a:r>
            <a:r>
              <a:rPr lang="en-US" sz="2800" dirty="0">
                <a:solidFill>
                  <a:srgbClr val="FFFFFF"/>
                </a:solidFill>
                <a:latin typeface="Arimo"/>
              </a:rPr>
              <a:t> de </a:t>
            </a:r>
            <a:r>
              <a:rPr lang="en-US" sz="2800" dirty="0" err="1">
                <a:solidFill>
                  <a:srgbClr val="FFFFFF"/>
                </a:solidFill>
                <a:latin typeface="Arimo"/>
              </a:rPr>
              <a:t>Ecologia</a:t>
            </a:r>
            <a:r>
              <a:rPr lang="en-US" sz="2800" dirty="0">
                <a:solidFill>
                  <a:srgbClr val="FFFFFF"/>
                </a:solidFill>
                <a:latin typeface="Arimo"/>
              </a:rPr>
              <a:t> </a:t>
            </a:r>
            <a:r>
              <a:rPr lang="en-US" sz="2800" dirty="0" smtClean="0">
                <a:solidFill>
                  <a:srgbClr val="FFFFFF"/>
                </a:solidFill>
                <a:latin typeface="Arimo"/>
              </a:rPr>
              <a:t>dos </a:t>
            </a:r>
            <a:r>
              <a:rPr lang="en-US" sz="2800" dirty="0" err="1" smtClean="0">
                <a:solidFill>
                  <a:srgbClr val="FFFFFF"/>
                </a:solidFill>
                <a:latin typeface="Arimo"/>
              </a:rPr>
              <a:t>Saberes</a:t>
            </a:r>
            <a:r>
              <a:rPr lang="en-US" sz="2800" dirty="0" smtClean="0">
                <a:solidFill>
                  <a:srgbClr val="FFFFFF"/>
                </a:solidFill>
                <a:latin typeface="Arimo"/>
              </a:rPr>
              <a:t> </a:t>
            </a:r>
            <a:r>
              <a:rPr lang="en-US" sz="2800" dirty="0">
                <a:solidFill>
                  <a:srgbClr val="FFFFFF"/>
                </a:solidFill>
                <a:latin typeface="Arimo"/>
              </a:rPr>
              <a:t>com o </a:t>
            </a:r>
            <a:r>
              <a:rPr lang="en-US" sz="2800" dirty="0" err="1">
                <a:solidFill>
                  <a:srgbClr val="FFFFFF"/>
                </a:solidFill>
                <a:latin typeface="Arimo"/>
              </a:rPr>
              <a:t>seu</a:t>
            </a:r>
            <a:r>
              <a:rPr lang="en-US" sz="2800" dirty="0">
                <a:solidFill>
                  <a:srgbClr val="FFFFFF"/>
                </a:solidFill>
                <a:latin typeface="Arimo"/>
              </a:rPr>
              <a:t> </a:t>
            </a:r>
            <a:r>
              <a:rPr lang="en-US" sz="2800" dirty="0" err="1">
                <a:solidFill>
                  <a:srgbClr val="FFFFFF"/>
                </a:solidFill>
                <a:latin typeface="Arimo"/>
              </a:rPr>
              <a:t>reconhecimento</a:t>
            </a:r>
            <a:r>
              <a:rPr lang="en-US" sz="2800" dirty="0">
                <a:solidFill>
                  <a:srgbClr val="FFFFFF"/>
                </a:solidFill>
                <a:latin typeface="Arimo"/>
              </a:rPr>
              <a:t> da </a:t>
            </a:r>
            <a:r>
              <a:rPr lang="en-US" sz="2800" dirty="0" err="1">
                <a:solidFill>
                  <a:srgbClr val="FFFFFF"/>
                </a:solidFill>
                <a:latin typeface="Arimo"/>
              </a:rPr>
              <a:t>diversidade</a:t>
            </a:r>
            <a:r>
              <a:rPr lang="en-US" sz="2800" dirty="0">
                <a:solidFill>
                  <a:srgbClr val="FFFFFF"/>
                </a:solidFill>
                <a:latin typeface="Arimo"/>
              </a:rPr>
              <a:t> </a:t>
            </a:r>
            <a:r>
              <a:rPr lang="en-US" sz="2800" dirty="0" err="1">
                <a:solidFill>
                  <a:srgbClr val="FFFFFF"/>
                </a:solidFill>
                <a:latin typeface="Arimo"/>
              </a:rPr>
              <a:t>epistemológica</a:t>
            </a:r>
            <a:r>
              <a:rPr lang="en-US" sz="2800" dirty="0">
                <a:solidFill>
                  <a:srgbClr val="FFFFFF"/>
                </a:solidFill>
                <a:latin typeface="Arimo"/>
              </a:rPr>
              <a:t> do </a:t>
            </a:r>
            <a:r>
              <a:rPr lang="en-US" sz="2800" dirty="0" err="1">
                <a:solidFill>
                  <a:srgbClr val="FFFFFF"/>
                </a:solidFill>
                <a:latin typeface="Arimo"/>
              </a:rPr>
              <a:t>mundo</a:t>
            </a:r>
            <a:r>
              <a:rPr lang="en-US" sz="2800" dirty="0">
                <a:solidFill>
                  <a:srgbClr val="FFFFFF"/>
                </a:solidFill>
                <a:latin typeface="Arimo"/>
              </a:rPr>
              <a:t> a </a:t>
            </a:r>
            <a:r>
              <a:rPr lang="en-US" sz="2800" dirty="0" err="1">
                <a:solidFill>
                  <a:srgbClr val="FFFFFF"/>
                </a:solidFill>
                <a:latin typeface="Arimo"/>
              </a:rPr>
              <a:t>partir</a:t>
            </a:r>
            <a:r>
              <a:rPr lang="en-US" sz="2800" dirty="0">
                <a:solidFill>
                  <a:srgbClr val="FFFFFF"/>
                </a:solidFill>
                <a:latin typeface="Arimo"/>
              </a:rPr>
              <a:t> de </a:t>
            </a:r>
            <a:r>
              <a:rPr lang="en-US" sz="2800" dirty="0" err="1">
                <a:solidFill>
                  <a:srgbClr val="FFFFFF"/>
                </a:solidFill>
                <a:latin typeface="Arimo"/>
              </a:rPr>
              <a:t>uma</a:t>
            </a:r>
            <a:r>
              <a:rPr lang="en-US" sz="2800" dirty="0">
                <a:solidFill>
                  <a:srgbClr val="FFFFFF"/>
                </a:solidFill>
                <a:latin typeface="Arimo"/>
              </a:rPr>
              <a:t> </a:t>
            </a:r>
            <a:r>
              <a:rPr lang="en-US" sz="2800" dirty="0" err="1">
                <a:solidFill>
                  <a:srgbClr val="FFFFFF"/>
                </a:solidFill>
                <a:latin typeface="Arimo"/>
              </a:rPr>
              <a:t>pluralidade</a:t>
            </a:r>
            <a:r>
              <a:rPr lang="en-US" sz="2800" dirty="0">
                <a:solidFill>
                  <a:srgbClr val="FFFFFF"/>
                </a:solidFill>
                <a:latin typeface="Arimo"/>
              </a:rPr>
              <a:t> </a:t>
            </a:r>
            <a:r>
              <a:rPr lang="en-US" sz="2800" dirty="0" smtClean="0">
                <a:solidFill>
                  <a:srgbClr val="FFFFFF"/>
                </a:solidFill>
                <a:latin typeface="Arimo"/>
              </a:rPr>
              <a:t>de </a:t>
            </a:r>
            <a:r>
              <a:rPr lang="en-US" sz="2800" dirty="0" err="1" smtClean="0">
                <a:solidFill>
                  <a:srgbClr val="FFFFFF"/>
                </a:solidFill>
                <a:latin typeface="Arimo"/>
              </a:rPr>
              <a:t>formas</a:t>
            </a:r>
            <a:r>
              <a:rPr lang="en-US" sz="2800" dirty="0" smtClean="0">
                <a:solidFill>
                  <a:srgbClr val="FFFFFF"/>
                </a:solidFill>
                <a:latin typeface="Arimo"/>
              </a:rPr>
              <a:t> </a:t>
            </a:r>
            <a:r>
              <a:rPr lang="en-US" sz="2800" dirty="0">
                <a:solidFill>
                  <a:srgbClr val="FFFFFF"/>
                </a:solidFill>
                <a:latin typeface="Arimo"/>
              </a:rPr>
              <a:t>de </a:t>
            </a:r>
            <a:r>
              <a:rPr lang="en-US" sz="2800" dirty="0" err="1">
                <a:solidFill>
                  <a:srgbClr val="FFFFFF"/>
                </a:solidFill>
                <a:latin typeface="Arimo"/>
              </a:rPr>
              <a:t>conhecimento</a:t>
            </a:r>
            <a:r>
              <a:rPr lang="en-US" sz="2800" dirty="0">
                <a:solidFill>
                  <a:srgbClr val="FFFFFF"/>
                </a:solidFill>
                <a:latin typeface="Arimo"/>
              </a:rPr>
              <a:t>, </a:t>
            </a:r>
            <a:r>
              <a:rPr lang="en-US" sz="2800" dirty="0" err="1">
                <a:solidFill>
                  <a:srgbClr val="FFFFFF"/>
                </a:solidFill>
                <a:latin typeface="Arimo"/>
              </a:rPr>
              <a:t>além</a:t>
            </a:r>
            <a:r>
              <a:rPr lang="en-US" sz="2800" dirty="0">
                <a:solidFill>
                  <a:srgbClr val="FFFFFF"/>
                </a:solidFill>
                <a:latin typeface="Arimo"/>
              </a:rPr>
              <a:t> do </a:t>
            </a:r>
            <a:r>
              <a:rPr lang="en-US" sz="2800" dirty="0" err="1">
                <a:solidFill>
                  <a:srgbClr val="FFFFFF"/>
                </a:solidFill>
                <a:latin typeface="Arimo"/>
              </a:rPr>
              <a:t>científico</a:t>
            </a:r>
            <a:r>
              <a:rPr lang="en-US" sz="2800" dirty="0">
                <a:solidFill>
                  <a:srgbClr val="FFFFFF"/>
                </a:solidFill>
                <a:latin typeface="Arimo"/>
              </a:rPr>
              <a:t>, </a:t>
            </a:r>
            <a:r>
              <a:rPr lang="en-US" sz="2800" dirty="0" err="1">
                <a:solidFill>
                  <a:srgbClr val="FFFFFF"/>
                </a:solidFill>
                <a:latin typeface="Arimo"/>
              </a:rPr>
              <a:t>fundamenta</a:t>
            </a:r>
            <a:r>
              <a:rPr lang="en-US" sz="2800" dirty="0">
                <a:solidFill>
                  <a:srgbClr val="FFFFFF"/>
                </a:solidFill>
                <a:latin typeface="Arimo"/>
              </a:rPr>
              <a:t> </a:t>
            </a:r>
            <a:r>
              <a:rPr lang="en-US" sz="2800" dirty="0" err="1">
                <a:solidFill>
                  <a:srgbClr val="FFFFFF"/>
                </a:solidFill>
                <a:latin typeface="Arimo"/>
              </a:rPr>
              <a:t>minha</a:t>
            </a:r>
            <a:r>
              <a:rPr lang="en-US" sz="2800" dirty="0">
                <a:solidFill>
                  <a:srgbClr val="FFFFFF"/>
                </a:solidFill>
                <a:latin typeface="Arimo"/>
              </a:rPr>
              <a:t> </a:t>
            </a:r>
            <a:r>
              <a:rPr lang="en-US" sz="2800" dirty="0" err="1">
                <a:solidFill>
                  <a:srgbClr val="FFFFFF"/>
                </a:solidFill>
                <a:latin typeface="Arimo"/>
              </a:rPr>
              <a:t>crença</a:t>
            </a:r>
            <a:r>
              <a:rPr lang="en-US" sz="2800" dirty="0">
                <a:solidFill>
                  <a:srgbClr val="FFFFFF"/>
                </a:solidFill>
                <a:latin typeface="Arimo"/>
              </a:rPr>
              <a:t> </a:t>
            </a:r>
            <a:r>
              <a:rPr lang="en-US" sz="2800" dirty="0" err="1">
                <a:solidFill>
                  <a:srgbClr val="FFFFFF"/>
                </a:solidFill>
                <a:latin typeface="Arimo"/>
              </a:rPr>
              <a:t>na</a:t>
            </a:r>
            <a:r>
              <a:rPr lang="en-US" sz="2800" dirty="0">
                <a:solidFill>
                  <a:srgbClr val="FFFFFF"/>
                </a:solidFill>
                <a:latin typeface="Arimo"/>
              </a:rPr>
              <a:t> </a:t>
            </a:r>
            <a:r>
              <a:rPr lang="en-US" sz="2800" dirty="0" err="1">
                <a:solidFill>
                  <a:srgbClr val="FFFFFF"/>
                </a:solidFill>
                <a:latin typeface="Arimo"/>
              </a:rPr>
              <a:t>incompletude</a:t>
            </a:r>
            <a:r>
              <a:rPr lang="en-US" sz="2800" dirty="0">
                <a:solidFill>
                  <a:srgbClr val="FFFFFF"/>
                </a:solidFill>
                <a:latin typeface="Arimo"/>
              </a:rPr>
              <a:t> do </a:t>
            </a:r>
            <a:r>
              <a:rPr lang="en-US" sz="2800" dirty="0" err="1">
                <a:solidFill>
                  <a:srgbClr val="FFFFFF"/>
                </a:solidFill>
                <a:latin typeface="Arimo"/>
              </a:rPr>
              <a:t>conhecimento</a:t>
            </a:r>
            <a:r>
              <a:rPr lang="en-US" sz="2800" dirty="0">
                <a:solidFill>
                  <a:srgbClr val="FFFFFF"/>
                </a:solidFill>
                <a:latin typeface="Arimo"/>
              </a:rPr>
              <a:t>."</a:t>
            </a:r>
          </a:p>
        </p:txBody>
      </p:sp>
      <p:sp>
        <p:nvSpPr>
          <p:cNvPr id="3" name="TextBox 3"/>
          <p:cNvSpPr txBox="1"/>
          <p:nvPr/>
        </p:nvSpPr>
        <p:spPr>
          <a:xfrm>
            <a:off x="11164534" y="7789752"/>
            <a:ext cx="3551783" cy="580390"/>
          </a:xfrm>
          <a:prstGeom prst="rect">
            <a:avLst/>
          </a:prstGeom>
        </p:spPr>
        <p:txBody>
          <a:bodyPr lIns="0" tIns="0" rIns="0" bIns="0" rtlCol="0" anchor="t">
            <a:spAutoFit/>
          </a:bodyPr>
          <a:lstStyle/>
          <a:p>
            <a:pPr algn="ctr">
              <a:lnSpc>
                <a:spcPts val="4759"/>
              </a:lnSpc>
            </a:pPr>
            <a:r>
              <a:rPr lang="en-US" sz="3400">
                <a:solidFill>
                  <a:srgbClr val="FFFFFF"/>
                </a:solidFill>
                <a:latin typeface="Open Sans Light"/>
              </a:rPr>
              <a:t>por Luiza Meireles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71" r="3971"/>
          <a:stretch>
            <a:fillRect/>
          </a:stretch>
        </p:blipFill>
        <p:spPr>
          <a:xfrm>
            <a:off x="0" y="0"/>
            <a:ext cx="5589983" cy="4554246"/>
          </a:xfrm>
          <a:prstGeom prst="rect">
            <a:avLst/>
          </a:prstGeom>
        </p:spPr>
      </p:pic>
      <p:pic>
        <p:nvPicPr>
          <p:cNvPr id="3" name="Picture 3"/>
          <p:cNvPicPr>
            <a:picLocks noChangeAspect="1"/>
          </p:cNvPicPr>
          <p:nvPr/>
        </p:nvPicPr>
        <p:blipFill>
          <a:blip r:embed="rId3"/>
          <a:srcRect l="3121" r="3121"/>
          <a:stretch>
            <a:fillRect/>
          </a:stretch>
        </p:blipFill>
        <p:spPr>
          <a:xfrm>
            <a:off x="8353586" y="1028700"/>
            <a:ext cx="10546741" cy="8436765"/>
          </a:xfrm>
          <a:prstGeom prst="rect">
            <a:avLst/>
          </a:prstGeom>
        </p:spPr>
      </p:pic>
      <p:pic>
        <p:nvPicPr>
          <p:cNvPr id="4" name="Picture 4"/>
          <p:cNvPicPr>
            <a:picLocks noChangeAspect="1"/>
          </p:cNvPicPr>
          <p:nvPr/>
        </p:nvPicPr>
        <p:blipFill>
          <a:blip r:embed="rId4"/>
          <a:srcRect l="18938" r="18938"/>
          <a:stretch>
            <a:fillRect/>
          </a:stretch>
        </p:blipFill>
        <p:spPr>
          <a:xfrm>
            <a:off x="5060383" y="2711959"/>
            <a:ext cx="3660599" cy="4419365"/>
          </a:xfrm>
          <a:prstGeom prst="rect">
            <a:avLst/>
          </a:prstGeom>
        </p:spPr>
      </p:pic>
      <p:pic>
        <p:nvPicPr>
          <p:cNvPr id="5" name="Picture 5"/>
          <p:cNvPicPr>
            <a:picLocks noChangeAspect="1"/>
          </p:cNvPicPr>
          <p:nvPr/>
        </p:nvPicPr>
        <p:blipFill>
          <a:blip r:embed="rId5"/>
          <a:srcRect l="15313" r="15313"/>
          <a:stretch>
            <a:fillRect/>
          </a:stretch>
        </p:blipFill>
        <p:spPr>
          <a:xfrm>
            <a:off x="0" y="4554246"/>
            <a:ext cx="5302694" cy="5732754"/>
          </a:xfrm>
          <a:prstGeom prst="rect">
            <a:avLst/>
          </a:prstGeom>
        </p:spPr>
      </p:pic>
      <p:pic>
        <p:nvPicPr>
          <p:cNvPr id="6" name="Picture 3"/>
          <p:cNvPicPr>
            <a:picLocks noChangeAspect="1"/>
          </p:cNvPicPr>
          <p:nvPr/>
        </p:nvPicPr>
        <p:blipFill>
          <a:blip r:embed="rId3"/>
          <a:srcRect l="3121" r="3121"/>
          <a:stretch>
            <a:fillRect/>
          </a:stretch>
        </p:blipFill>
        <p:spPr>
          <a:xfrm>
            <a:off x="8505986" y="1181100"/>
            <a:ext cx="10546741" cy="8436765"/>
          </a:xfrm>
          <a:prstGeom prst="rect">
            <a:avLst/>
          </a:prstGeom>
        </p:spPr>
      </p:pic>
      <p:pic>
        <p:nvPicPr>
          <p:cNvPr id="7" name="Picture 3"/>
          <p:cNvPicPr>
            <a:picLocks noChangeAspect="1"/>
          </p:cNvPicPr>
          <p:nvPr/>
        </p:nvPicPr>
        <p:blipFill>
          <a:blip r:embed="rId3"/>
          <a:srcRect l="3121" r="3121"/>
          <a:stretch>
            <a:fillRect/>
          </a:stretch>
        </p:blipFill>
        <p:spPr>
          <a:xfrm>
            <a:off x="8658386" y="1333500"/>
            <a:ext cx="10546741" cy="843676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247650" y="33611"/>
            <a:ext cx="18783300" cy="6400800"/>
          </a:xfrm>
          <a:prstGeom prst="rect">
            <a:avLst/>
          </a:prstGeom>
          <a:solidFill>
            <a:srgbClr val="FAF3F0"/>
          </a:solidFill>
        </p:spPr>
      </p:sp>
      <p:sp>
        <p:nvSpPr>
          <p:cNvPr id="3" name="AutoShape 3"/>
          <p:cNvSpPr/>
          <p:nvPr/>
        </p:nvSpPr>
        <p:spPr>
          <a:xfrm>
            <a:off x="1028700" y="1219200"/>
            <a:ext cx="16230600" cy="38100"/>
          </a:xfrm>
          <a:prstGeom prst="rect">
            <a:avLst/>
          </a:prstGeom>
          <a:solidFill>
            <a:srgbClr val="844057"/>
          </a:solidFill>
        </p:spPr>
      </p:sp>
      <p:grpSp>
        <p:nvGrpSpPr>
          <p:cNvPr id="4" name="Group 4"/>
          <p:cNvGrpSpPr/>
          <p:nvPr/>
        </p:nvGrpSpPr>
        <p:grpSpPr>
          <a:xfrm>
            <a:off x="304007" y="7695354"/>
            <a:ext cx="17716371" cy="1838493"/>
            <a:chOff x="0" y="0"/>
            <a:chExt cx="23621828" cy="2451324"/>
          </a:xfrm>
        </p:grpSpPr>
        <p:sp>
          <p:nvSpPr>
            <p:cNvPr id="5" name="TextBox 5"/>
            <p:cNvSpPr txBox="1"/>
            <p:nvPr/>
          </p:nvSpPr>
          <p:spPr>
            <a:xfrm>
              <a:off x="1724391" y="1727424"/>
              <a:ext cx="2017304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Inah Irenam</a:t>
              </a:r>
            </a:p>
          </p:txBody>
        </p:sp>
        <p:sp>
          <p:nvSpPr>
            <p:cNvPr id="6" name="TextBox 6"/>
            <p:cNvSpPr txBox="1"/>
            <p:nvPr/>
          </p:nvSpPr>
          <p:spPr>
            <a:xfrm>
              <a:off x="0" y="0"/>
              <a:ext cx="23621828"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PESQUISADORAS (ES) CONVIDADOS</a:t>
              </a:r>
            </a:p>
          </p:txBody>
        </p:sp>
      </p:grpSp>
      <p:grpSp>
        <p:nvGrpSpPr>
          <p:cNvPr id="7" name="Group 7"/>
          <p:cNvGrpSpPr/>
          <p:nvPr/>
        </p:nvGrpSpPr>
        <p:grpSpPr>
          <a:xfrm>
            <a:off x="304007" y="1028700"/>
            <a:ext cx="4156708" cy="2205311"/>
            <a:chOff x="0" y="0"/>
            <a:chExt cx="5542277" cy="2940414"/>
          </a:xfrm>
        </p:grpSpPr>
        <p:sp>
          <p:nvSpPr>
            <p:cNvPr id="8" name="TextBox 8"/>
            <p:cNvSpPr txBox="1"/>
            <p:nvPr/>
          </p:nvSpPr>
          <p:spPr>
            <a:xfrm>
              <a:off x="0" y="2371243"/>
              <a:ext cx="5542277" cy="569172"/>
            </a:xfrm>
            <a:prstGeom prst="rect">
              <a:avLst/>
            </a:prstGeom>
          </p:spPr>
          <p:txBody>
            <a:bodyPr lIns="0" tIns="0" rIns="0" bIns="0" rtlCol="0" anchor="t">
              <a:spAutoFit/>
            </a:bodyPr>
            <a:lstStyle/>
            <a:p>
              <a:pPr algn="ctr">
                <a:lnSpc>
                  <a:spcPts val="3640"/>
                </a:lnSpc>
              </a:pPr>
              <a:endParaRPr/>
            </a:p>
          </p:txBody>
        </p:sp>
        <p:grpSp>
          <p:nvGrpSpPr>
            <p:cNvPr id="9" name="Group 9"/>
            <p:cNvGrpSpPr/>
            <p:nvPr/>
          </p:nvGrpSpPr>
          <p:grpSpPr>
            <a:xfrm>
              <a:off x="2466338" y="0"/>
              <a:ext cx="609600" cy="6096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1" name="Group 11"/>
          <p:cNvGrpSpPr/>
          <p:nvPr/>
        </p:nvGrpSpPr>
        <p:grpSpPr>
          <a:xfrm>
            <a:off x="8267255" y="1028700"/>
            <a:ext cx="5008308" cy="3207990"/>
            <a:chOff x="0" y="0"/>
            <a:chExt cx="6677744" cy="4277320"/>
          </a:xfrm>
        </p:grpSpPr>
        <p:sp>
          <p:nvSpPr>
            <p:cNvPr id="12" name="TextBox 12"/>
            <p:cNvSpPr txBox="1"/>
            <p:nvPr/>
          </p:nvSpPr>
          <p:spPr>
            <a:xfrm>
              <a:off x="0" y="1760425"/>
              <a:ext cx="6677744" cy="763066"/>
            </a:xfrm>
            <a:prstGeom prst="rect">
              <a:avLst/>
            </a:prstGeom>
          </p:spPr>
          <p:txBody>
            <a:bodyPr lIns="0" tIns="0" rIns="0" bIns="0" rtlCol="0" anchor="t">
              <a:spAutoFit/>
            </a:bodyPr>
            <a:lstStyle/>
            <a:p>
              <a:pPr algn="ctr">
                <a:lnSpc>
                  <a:spcPts val="4699"/>
                </a:lnSpc>
              </a:pPr>
              <a:r>
                <a:rPr lang="en-US" sz="3614" spc="361">
                  <a:solidFill>
                    <a:srgbClr val="844057"/>
                  </a:solidFill>
                  <a:latin typeface="Rosario"/>
                </a:rPr>
                <a:t>FOGO</a:t>
              </a:r>
            </a:p>
          </p:txBody>
        </p:sp>
        <p:sp>
          <p:nvSpPr>
            <p:cNvPr id="13" name="TextBox 13"/>
            <p:cNvSpPr txBox="1"/>
            <p:nvPr/>
          </p:nvSpPr>
          <p:spPr>
            <a:xfrm>
              <a:off x="0" y="2857281"/>
              <a:ext cx="6677744" cy="1420039"/>
            </a:xfrm>
            <a:prstGeom prst="rect">
              <a:avLst/>
            </a:prstGeom>
          </p:spPr>
          <p:txBody>
            <a:bodyPr lIns="0" tIns="0" rIns="0" bIns="0" rtlCol="0" anchor="t">
              <a:spAutoFit/>
            </a:bodyPr>
            <a:lstStyle/>
            <a:p>
              <a:pPr algn="ctr">
                <a:lnSpc>
                  <a:spcPts val="4385"/>
                </a:lnSpc>
              </a:pPr>
              <a:r>
                <a:rPr lang="en-US" sz="3132" spc="62">
                  <a:solidFill>
                    <a:srgbClr val="844057"/>
                  </a:solidFill>
                  <a:latin typeface="Rosario"/>
                </a:rPr>
                <a:t>SUOR </a:t>
              </a:r>
            </a:p>
            <a:p>
              <a:pPr algn="ctr">
                <a:lnSpc>
                  <a:spcPts val="4385"/>
                </a:lnSpc>
              </a:pPr>
              <a:r>
                <a:rPr lang="en-US" sz="3132" spc="62">
                  <a:solidFill>
                    <a:srgbClr val="844057"/>
                  </a:solidFill>
                  <a:latin typeface="Rosario"/>
                </a:rPr>
                <a:t>DECOLONIALIDADE</a:t>
              </a:r>
            </a:p>
          </p:txBody>
        </p:sp>
        <p:grpSp>
          <p:nvGrpSpPr>
            <p:cNvPr id="14" name="Group 14"/>
            <p:cNvGrpSpPr/>
            <p:nvPr/>
          </p:nvGrpSpPr>
          <p:grpSpPr>
            <a:xfrm>
              <a:off x="2971627" y="0"/>
              <a:ext cx="734491" cy="734491"/>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
        <p:nvSpPr>
          <p:cNvPr id="16" name="TextBox 16"/>
          <p:cNvSpPr txBox="1"/>
          <p:nvPr/>
        </p:nvSpPr>
        <p:spPr>
          <a:xfrm>
            <a:off x="13492717" y="4776426"/>
            <a:ext cx="4156708" cy="438785"/>
          </a:xfrm>
          <a:prstGeom prst="rect">
            <a:avLst/>
          </a:prstGeom>
        </p:spPr>
        <p:txBody>
          <a:bodyPr lIns="0" tIns="0" rIns="0" bIns="0" rtlCol="0" anchor="t">
            <a:spAutoFit/>
          </a:bodyPr>
          <a:lstStyle/>
          <a:p>
            <a:pPr algn="ctr">
              <a:lnSpc>
                <a:spcPts val="3640"/>
              </a:lnSpc>
            </a:pPr>
            <a:endParaRPr/>
          </a:p>
        </p:txBody>
      </p:sp>
      <p:sp>
        <p:nvSpPr>
          <p:cNvPr id="17" name="TextBox 17"/>
          <p:cNvSpPr txBox="1"/>
          <p:nvPr/>
        </p:nvSpPr>
        <p:spPr>
          <a:xfrm>
            <a:off x="3545781" y="2795226"/>
            <a:ext cx="4156708" cy="438785"/>
          </a:xfrm>
          <a:prstGeom prst="rect">
            <a:avLst/>
          </a:prstGeom>
        </p:spPr>
        <p:txBody>
          <a:bodyPr lIns="0" tIns="0" rIns="0" bIns="0" rtlCol="0" anchor="t">
            <a:spAutoFit/>
          </a:bodyPr>
          <a:lstStyle/>
          <a:p>
            <a:pPr algn="ctr">
              <a:lnSpc>
                <a:spcPts val="3640"/>
              </a:lnSpc>
            </a:pPr>
            <a:endParaRPr/>
          </a:p>
        </p:txBody>
      </p:sp>
      <p:sp>
        <p:nvSpPr>
          <p:cNvPr id="18" name="TextBox 18"/>
          <p:cNvSpPr txBox="1"/>
          <p:nvPr/>
        </p:nvSpPr>
        <p:spPr>
          <a:xfrm>
            <a:off x="10529864" y="2795226"/>
            <a:ext cx="4156708" cy="438785"/>
          </a:xfrm>
          <a:prstGeom prst="rect">
            <a:avLst/>
          </a:prstGeom>
        </p:spPr>
        <p:txBody>
          <a:bodyPr lIns="0" tIns="0" rIns="0" bIns="0" rtlCol="0" anchor="t">
            <a:spAutoFit/>
          </a:bodyPr>
          <a:lstStyle/>
          <a:p>
            <a:pPr algn="ctr">
              <a:lnSpc>
                <a:spcPts val="3640"/>
              </a:lnSpc>
            </a:pPr>
            <a:endParaRPr/>
          </a:p>
        </p:txBody>
      </p:sp>
      <p:grpSp>
        <p:nvGrpSpPr>
          <p:cNvPr id="19" name="Group 19"/>
          <p:cNvGrpSpPr/>
          <p:nvPr/>
        </p:nvGrpSpPr>
        <p:grpSpPr>
          <a:xfrm>
            <a:off x="-121794" y="1028700"/>
            <a:ext cx="5008308" cy="3207990"/>
            <a:chOff x="0" y="0"/>
            <a:chExt cx="6677744" cy="4277320"/>
          </a:xfrm>
        </p:grpSpPr>
        <p:sp>
          <p:nvSpPr>
            <p:cNvPr id="20" name="TextBox 20"/>
            <p:cNvSpPr txBox="1"/>
            <p:nvPr/>
          </p:nvSpPr>
          <p:spPr>
            <a:xfrm>
              <a:off x="0" y="1760425"/>
              <a:ext cx="6677744" cy="763066"/>
            </a:xfrm>
            <a:prstGeom prst="rect">
              <a:avLst/>
            </a:prstGeom>
          </p:spPr>
          <p:txBody>
            <a:bodyPr lIns="0" tIns="0" rIns="0" bIns="0" rtlCol="0" anchor="t">
              <a:spAutoFit/>
            </a:bodyPr>
            <a:lstStyle/>
            <a:p>
              <a:pPr algn="ctr">
                <a:lnSpc>
                  <a:spcPts val="4699"/>
                </a:lnSpc>
              </a:pPr>
              <a:r>
                <a:rPr lang="en-US" sz="3614" spc="361">
                  <a:solidFill>
                    <a:srgbClr val="844057"/>
                  </a:solidFill>
                  <a:latin typeface="Rosario"/>
                </a:rPr>
                <a:t>AR</a:t>
              </a:r>
            </a:p>
          </p:txBody>
        </p:sp>
        <p:sp>
          <p:nvSpPr>
            <p:cNvPr id="21" name="TextBox 21"/>
            <p:cNvSpPr txBox="1"/>
            <p:nvPr/>
          </p:nvSpPr>
          <p:spPr>
            <a:xfrm>
              <a:off x="0" y="2857281"/>
              <a:ext cx="6677744" cy="1420039"/>
            </a:xfrm>
            <a:prstGeom prst="rect">
              <a:avLst/>
            </a:prstGeom>
          </p:spPr>
          <p:txBody>
            <a:bodyPr lIns="0" tIns="0" rIns="0" bIns="0" rtlCol="0" anchor="t">
              <a:spAutoFit/>
            </a:bodyPr>
            <a:lstStyle/>
            <a:p>
              <a:pPr algn="ctr">
                <a:lnSpc>
                  <a:spcPts val="4385"/>
                </a:lnSpc>
              </a:pPr>
              <a:r>
                <a:rPr lang="en-US" sz="3132" spc="62">
                  <a:solidFill>
                    <a:srgbClr val="844057"/>
                  </a:solidFill>
                  <a:latin typeface="Rosario"/>
                </a:rPr>
                <a:t>RECRIAÇÃO DA</a:t>
              </a:r>
            </a:p>
            <a:p>
              <a:pPr algn="ctr">
                <a:lnSpc>
                  <a:spcPts val="4385"/>
                </a:lnSpc>
              </a:pPr>
              <a:r>
                <a:rPr lang="en-US" sz="1445" spc="28">
                  <a:solidFill>
                    <a:srgbClr val="844057"/>
                  </a:solidFill>
                  <a:latin typeface="Arimo"/>
                </a:rPr>
                <a:t>MEMÓIA</a:t>
              </a:r>
            </a:p>
          </p:txBody>
        </p:sp>
        <p:grpSp>
          <p:nvGrpSpPr>
            <p:cNvPr id="22" name="Group 22"/>
            <p:cNvGrpSpPr/>
            <p:nvPr/>
          </p:nvGrpSpPr>
          <p:grpSpPr>
            <a:xfrm>
              <a:off x="2971627" y="0"/>
              <a:ext cx="734491" cy="73449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24" name="Group 24"/>
          <p:cNvGrpSpPr/>
          <p:nvPr/>
        </p:nvGrpSpPr>
        <p:grpSpPr>
          <a:xfrm>
            <a:off x="3975748" y="1028700"/>
            <a:ext cx="5008308" cy="3758858"/>
            <a:chOff x="0" y="0"/>
            <a:chExt cx="6677744" cy="5011811"/>
          </a:xfrm>
        </p:grpSpPr>
        <p:sp>
          <p:nvSpPr>
            <p:cNvPr id="25" name="TextBox 25"/>
            <p:cNvSpPr txBox="1"/>
            <p:nvPr/>
          </p:nvSpPr>
          <p:spPr>
            <a:xfrm>
              <a:off x="0" y="1760425"/>
              <a:ext cx="6677744" cy="763066"/>
            </a:xfrm>
            <a:prstGeom prst="rect">
              <a:avLst/>
            </a:prstGeom>
          </p:spPr>
          <p:txBody>
            <a:bodyPr lIns="0" tIns="0" rIns="0" bIns="0" rtlCol="0" anchor="t">
              <a:spAutoFit/>
            </a:bodyPr>
            <a:lstStyle/>
            <a:p>
              <a:pPr algn="ctr">
                <a:lnSpc>
                  <a:spcPts val="4699"/>
                </a:lnSpc>
              </a:pPr>
              <a:r>
                <a:rPr lang="en-US" sz="3614" spc="361">
                  <a:solidFill>
                    <a:srgbClr val="844057"/>
                  </a:solidFill>
                  <a:latin typeface="Rosario"/>
                </a:rPr>
                <a:t>ÁGUA</a:t>
              </a:r>
            </a:p>
          </p:txBody>
        </p:sp>
        <p:sp>
          <p:nvSpPr>
            <p:cNvPr id="26" name="TextBox 26"/>
            <p:cNvSpPr txBox="1"/>
            <p:nvPr/>
          </p:nvSpPr>
          <p:spPr>
            <a:xfrm>
              <a:off x="0" y="2857281"/>
              <a:ext cx="6677744" cy="2154530"/>
            </a:xfrm>
            <a:prstGeom prst="rect">
              <a:avLst/>
            </a:prstGeom>
          </p:spPr>
          <p:txBody>
            <a:bodyPr lIns="0" tIns="0" rIns="0" bIns="0" rtlCol="0" anchor="t">
              <a:spAutoFit/>
            </a:bodyPr>
            <a:lstStyle/>
            <a:p>
              <a:pPr algn="ctr">
                <a:lnSpc>
                  <a:spcPts val="4385"/>
                </a:lnSpc>
              </a:pPr>
              <a:r>
                <a:rPr lang="en-US" sz="3132" spc="62">
                  <a:solidFill>
                    <a:srgbClr val="844057"/>
                  </a:solidFill>
                  <a:latin typeface="Rosario"/>
                </a:rPr>
                <a:t>ANCESTRALIDADE</a:t>
              </a:r>
            </a:p>
            <a:p>
              <a:pPr algn="ctr">
                <a:lnSpc>
                  <a:spcPts val="4385"/>
                </a:lnSpc>
              </a:pPr>
              <a:r>
                <a:rPr lang="en-US" sz="3132" spc="62">
                  <a:solidFill>
                    <a:srgbClr val="844057"/>
                  </a:solidFill>
                  <a:latin typeface="Rosario"/>
                </a:rPr>
                <a:t>AJUNTAMENTO</a:t>
              </a:r>
            </a:p>
            <a:p>
              <a:pPr algn="ctr">
                <a:lnSpc>
                  <a:spcPts val="4385"/>
                </a:lnSpc>
              </a:pPr>
              <a:r>
                <a:rPr lang="en-US" sz="3132" spc="62">
                  <a:solidFill>
                    <a:srgbClr val="844057"/>
                  </a:solidFill>
                  <a:latin typeface="Rosario"/>
                </a:rPr>
                <a:t>YALODÊS</a:t>
              </a:r>
            </a:p>
          </p:txBody>
        </p:sp>
        <p:grpSp>
          <p:nvGrpSpPr>
            <p:cNvPr id="27" name="Group 27"/>
            <p:cNvGrpSpPr/>
            <p:nvPr/>
          </p:nvGrpSpPr>
          <p:grpSpPr>
            <a:xfrm>
              <a:off x="2971627" y="0"/>
              <a:ext cx="734491" cy="734491"/>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29" name="Group 29"/>
          <p:cNvGrpSpPr/>
          <p:nvPr/>
        </p:nvGrpSpPr>
        <p:grpSpPr>
          <a:xfrm>
            <a:off x="12641116" y="1028700"/>
            <a:ext cx="5008308" cy="3758858"/>
            <a:chOff x="0" y="0"/>
            <a:chExt cx="6677744" cy="5011811"/>
          </a:xfrm>
        </p:grpSpPr>
        <p:sp>
          <p:nvSpPr>
            <p:cNvPr id="30" name="TextBox 30"/>
            <p:cNvSpPr txBox="1"/>
            <p:nvPr/>
          </p:nvSpPr>
          <p:spPr>
            <a:xfrm>
              <a:off x="0" y="1760425"/>
              <a:ext cx="6677744" cy="763066"/>
            </a:xfrm>
            <a:prstGeom prst="rect">
              <a:avLst/>
            </a:prstGeom>
          </p:spPr>
          <p:txBody>
            <a:bodyPr lIns="0" tIns="0" rIns="0" bIns="0" rtlCol="0" anchor="t">
              <a:spAutoFit/>
            </a:bodyPr>
            <a:lstStyle/>
            <a:p>
              <a:pPr algn="ctr">
                <a:lnSpc>
                  <a:spcPts val="4699"/>
                </a:lnSpc>
              </a:pPr>
              <a:r>
                <a:rPr lang="en-US" sz="3614" spc="361">
                  <a:solidFill>
                    <a:srgbClr val="844057"/>
                  </a:solidFill>
                  <a:latin typeface="Rosario"/>
                </a:rPr>
                <a:t>TERRA</a:t>
              </a:r>
            </a:p>
          </p:txBody>
        </p:sp>
        <p:sp>
          <p:nvSpPr>
            <p:cNvPr id="31" name="TextBox 31"/>
            <p:cNvSpPr txBox="1"/>
            <p:nvPr/>
          </p:nvSpPr>
          <p:spPr>
            <a:xfrm>
              <a:off x="0" y="2857281"/>
              <a:ext cx="6677744" cy="2154530"/>
            </a:xfrm>
            <a:prstGeom prst="rect">
              <a:avLst/>
            </a:prstGeom>
          </p:spPr>
          <p:txBody>
            <a:bodyPr lIns="0" tIns="0" rIns="0" bIns="0" rtlCol="0" anchor="t">
              <a:spAutoFit/>
            </a:bodyPr>
            <a:lstStyle/>
            <a:p>
              <a:pPr algn="ctr">
                <a:lnSpc>
                  <a:spcPts val="4385"/>
                </a:lnSpc>
              </a:pPr>
              <a:r>
                <a:rPr lang="en-US" sz="3132" spc="62">
                  <a:solidFill>
                    <a:srgbClr val="844057"/>
                  </a:solidFill>
                  <a:latin typeface="Rosario"/>
                </a:rPr>
                <a:t>MULTIREFERENCIAL</a:t>
              </a:r>
            </a:p>
            <a:p>
              <a:pPr algn="ctr">
                <a:lnSpc>
                  <a:spcPts val="4385"/>
                </a:lnSpc>
              </a:pPr>
              <a:r>
                <a:rPr lang="en-US" sz="3132" spc="62">
                  <a:solidFill>
                    <a:srgbClr val="844057"/>
                  </a:solidFill>
                  <a:latin typeface="Rosario"/>
                </a:rPr>
                <a:t>LUGARES DE APRENDIZADO</a:t>
              </a:r>
            </a:p>
          </p:txBody>
        </p:sp>
        <p:grpSp>
          <p:nvGrpSpPr>
            <p:cNvPr id="32" name="Group 32"/>
            <p:cNvGrpSpPr/>
            <p:nvPr/>
          </p:nvGrpSpPr>
          <p:grpSpPr>
            <a:xfrm>
              <a:off x="2971627" y="0"/>
              <a:ext cx="734491" cy="734491"/>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
        <p:nvSpPr>
          <p:cNvPr id="34" name="TextBox 34"/>
          <p:cNvSpPr txBox="1"/>
          <p:nvPr/>
        </p:nvSpPr>
        <p:spPr>
          <a:xfrm>
            <a:off x="4914677" y="5376863"/>
            <a:ext cx="3130451"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Vanda Machado</a:t>
            </a:r>
          </a:p>
        </p:txBody>
      </p:sp>
      <p:sp>
        <p:nvSpPr>
          <p:cNvPr id="35" name="TextBox 35"/>
          <p:cNvSpPr txBox="1"/>
          <p:nvPr/>
        </p:nvSpPr>
        <p:spPr>
          <a:xfrm>
            <a:off x="1348036" y="5376863"/>
            <a:ext cx="2197745"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Lia Robatto</a:t>
            </a:r>
          </a:p>
        </p:txBody>
      </p:sp>
      <p:sp>
        <p:nvSpPr>
          <p:cNvPr id="36" name="TextBox 36"/>
          <p:cNvSpPr txBox="1"/>
          <p:nvPr/>
        </p:nvSpPr>
        <p:spPr>
          <a:xfrm>
            <a:off x="9144000" y="5376863"/>
            <a:ext cx="3532436"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Leonardo Sebiane</a:t>
            </a:r>
          </a:p>
        </p:txBody>
      </p:sp>
      <p:sp>
        <p:nvSpPr>
          <p:cNvPr id="37" name="TextBox 37"/>
          <p:cNvSpPr txBox="1"/>
          <p:nvPr/>
        </p:nvSpPr>
        <p:spPr>
          <a:xfrm>
            <a:off x="13599765" y="5076825"/>
            <a:ext cx="3091011" cy="1180465"/>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Terezinha Fróes</a:t>
            </a:r>
          </a:p>
          <a:p>
            <a:pPr algn="ctr">
              <a:lnSpc>
                <a:spcPts val="4759"/>
              </a:lnSpc>
            </a:pPr>
            <a:r>
              <a:rPr lang="en-US" sz="3399">
                <a:solidFill>
                  <a:srgbClr val="000000"/>
                </a:solidFill>
                <a:latin typeface="Open Sans Light"/>
              </a:rPr>
              <a:t>Marise Sanches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grpSp>
        <p:nvGrpSpPr>
          <p:cNvPr id="2" name="Group 2"/>
          <p:cNvGrpSpPr/>
          <p:nvPr/>
        </p:nvGrpSpPr>
        <p:grpSpPr>
          <a:xfrm>
            <a:off x="-552348" y="682219"/>
            <a:ext cx="18840348" cy="9487316"/>
            <a:chOff x="0" y="0"/>
            <a:chExt cx="25120464" cy="12649755"/>
          </a:xfrm>
        </p:grpSpPr>
        <p:sp>
          <p:nvSpPr>
            <p:cNvPr id="3" name="TextBox 3"/>
            <p:cNvSpPr txBox="1"/>
            <p:nvPr/>
          </p:nvSpPr>
          <p:spPr>
            <a:xfrm>
              <a:off x="7586149" y="-171450"/>
              <a:ext cx="17534314" cy="8187943"/>
            </a:xfrm>
            <a:prstGeom prst="rect">
              <a:avLst/>
            </a:prstGeom>
          </p:spPr>
          <p:txBody>
            <a:bodyPr lIns="0" tIns="0" rIns="0" bIns="0" rtlCol="0" anchor="t">
              <a:spAutoFit/>
            </a:bodyPr>
            <a:lstStyle/>
            <a:p>
              <a:pPr algn="r">
                <a:lnSpc>
                  <a:spcPts val="12319"/>
                </a:lnSpc>
              </a:pPr>
              <a:r>
                <a:rPr lang="en-US" sz="8800">
                  <a:solidFill>
                    <a:srgbClr val="FAF3F0"/>
                  </a:solidFill>
                  <a:latin typeface="Alegreya SC"/>
                </a:rPr>
                <a:t>TÓPICOS INTERDISCIPLINARES</a:t>
              </a:r>
            </a:p>
            <a:p>
              <a:pPr algn="r">
                <a:lnSpc>
                  <a:spcPts val="12319"/>
                </a:lnSpc>
              </a:pPr>
              <a:r>
                <a:rPr lang="en-US" sz="8800">
                  <a:solidFill>
                    <a:srgbClr val="FAF3F0"/>
                  </a:solidFill>
                  <a:latin typeface="Alegreya SC"/>
                </a:rPr>
                <a:t>de DANÇA NA </a:t>
              </a:r>
            </a:p>
            <a:p>
              <a:pPr algn="r">
                <a:lnSpc>
                  <a:spcPts val="12319"/>
                </a:lnSpc>
              </a:pPr>
              <a:r>
                <a:rPr lang="en-US" sz="8800">
                  <a:solidFill>
                    <a:srgbClr val="FAF3F0"/>
                  </a:solidFill>
                  <a:latin typeface="Alegreya SC"/>
                </a:rPr>
                <a:t>CONTEMPORANEIDADE</a:t>
              </a:r>
            </a:p>
          </p:txBody>
        </p:sp>
        <p:sp>
          <p:nvSpPr>
            <p:cNvPr id="4" name="TextBox 4"/>
            <p:cNvSpPr txBox="1"/>
            <p:nvPr/>
          </p:nvSpPr>
          <p:spPr>
            <a:xfrm>
              <a:off x="8146348" y="9693599"/>
              <a:ext cx="16974116" cy="2956156"/>
            </a:xfrm>
            <a:prstGeom prst="rect">
              <a:avLst/>
            </a:prstGeom>
          </p:spPr>
          <p:txBody>
            <a:bodyPr lIns="0" tIns="0" rIns="0" bIns="0" rtlCol="0" anchor="t">
              <a:spAutoFit/>
            </a:bodyPr>
            <a:lstStyle/>
            <a:p>
              <a:pPr algn="r">
                <a:lnSpc>
                  <a:spcPts val="4479"/>
                </a:lnSpc>
              </a:pPr>
              <a:r>
                <a:rPr lang="en-US" sz="3199" spc="454">
                  <a:solidFill>
                    <a:srgbClr val="FAF3F0"/>
                  </a:solidFill>
                  <a:latin typeface="Alegreya SC"/>
                </a:rPr>
                <a:t>PRODAN000000001</a:t>
              </a:r>
            </a:p>
            <a:p>
              <a:pPr algn="r">
                <a:lnSpc>
                  <a:spcPts val="4479"/>
                </a:lnSpc>
              </a:pPr>
              <a:r>
                <a:rPr lang="en-US" sz="3199" spc="454">
                  <a:solidFill>
                    <a:srgbClr val="FAF3F0"/>
                  </a:solidFill>
                  <a:latin typeface="Alegreya SC"/>
                </a:rPr>
                <a:t>2019.2</a:t>
              </a:r>
            </a:p>
            <a:p>
              <a:pPr algn="r">
                <a:lnSpc>
                  <a:spcPts val="4479"/>
                </a:lnSpc>
              </a:pPr>
              <a:r>
                <a:rPr lang="en-US" sz="3199" spc="454">
                  <a:solidFill>
                    <a:srgbClr val="FAF3F0"/>
                  </a:solidFill>
                  <a:latin typeface="Alegreya SC"/>
                </a:rPr>
                <a:t>Docentes: Profª Drª Beth Rangel</a:t>
              </a:r>
            </a:p>
            <a:p>
              <a:pPr algn="r">
                <a:lnSpc>
                  <a:spcPts val="4479"/>
                </a:lnSpc>
              </a:pPr>
              <a:r>
                <a:rPr lang="en-US" sz="3199" spc="454">
                  <a:solidFill>
                    <a:srgbClr val="FAF3F0"/>
                  </a:solidFill>
                  <a:latin typeface="Alegreya SC"/>
                </a:rPr>
                <a:t>Prof. Dr. Antrifo Sanches</a:t>
              </a:r>
            </a:p>
          </p:txBody>
        </p:sp>
        <p:sp>
          <p:nvSpPr>
            <p:cNvPr id="5" name="AutoShape 5"/>
            <p:cNvSpPr/>
            <p:nvPr/>
          </p:nvSpPr>
          <p:spPr>
            <a:xfrm>
              <a:off x="0" y="9190550"/>
              <a:ext cx="25120464" cy="58968"/>
            </a:xfrm>
            <a:prstGeom prst="rect">
              <a:avLst/>
            </a:prstGeom>
            <a:solidFill>
              <a:srgbClr val="FAF3F0"/>
            </a:solidFill>
          </p:spPr>
        </p:sp>
      </p:grpSp>
      <p:pic>
        <p:nvPicPr>
          <p:cNvPr id="6" name="Picture 6"/>
          <p:cNvPicPr>
            <a:picLocks noChangeAspect="1"/>
          </p:cNvPicPr>
          <p:nvPr/>
        </p:nvPicPr>
        <p:blipFill>
          <a:blip r:embed="rId2"/>
          <a:srcRect l="27993" r="27993"/>
          <a:stretch>
            <a:fillRect/>
          </a:stretch>
        </p:blipFill>
        <p:spPr>
          <a:xfrm>
            <a:off x="0" y="-323850"/>
            <a:ext cx="3939085" cy="10934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247650" y="-381000"/>
            <a:ext cx="18783300" cy="7319290"/>
          </a:xfrm>
          <a:prstGeom prst="rect">
            <a:avLst/>
          </a:prstGeom>
          <a:solidFill>
            <a:srgbClr val="FAF3F0"/>
          </a:solidFill>
        </p:spPr>
      </p:sp>
      <p:sp>
        <p:nvSpPr>
          <p:cNvPr id="3" name="AutoShape 3"/>
          <p:cNvSpPr/>
          <p:nvPr/>
        </p:nvSpPr>
        <p:spPr>
          <a:xfrm>
            <a:off x="1028700" y="1219200"/>
            <a:ext cx="16230600" cy="38100"/>
          </a:xfrm>
          <a:prstGeom prst="rect">
            <a:avLst/>
          </a:prstGeom>
          <a:solidFill>
            <a:srgbClr val="844057"/>
          </a:solidFill>
        </p:spPr>
      </p:sp>
      <p:grpSp>
        <p:nvGrpSpPr>
          <p:cNvPr id="4" name="Group 4"/>
          <p:cNvGrpSpPr/>
          <p:nvPr/>
        </p:nvGrpSpPr>
        <p:grpSpPr>
          <a:xfrm>
            <a:off x="2716929" y="7419807"/>
            <a:ext cx="12854142" cy="1838493"/>
            <a:chOff x="0" y="0"/>
            <a:chExt cx="17138855" cy="2451324"/>
          </a:xfrm>
        </p:grpSpPr>
        <p:sp>
          <p:nvSpPr>
            <p:cNvPr id="5" name="TextBox 5"/>
            <p:cNvSpPr txBox="1"/>
            <p:nvPr/>
          </p:nvSpPr>
          <p:spPr>
            <a:xfrm>
              <a:off x="1251135" y="1727424"/>
              <a:ext cx="1463658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Lorena Oliveira</a:t>
              </a:r>
            </a:p>
          </p:txBody>
        </p:sp>
        <p:sp>
          <p:nvSpPr>
            <p:cNvPr id="6" name="TextBox 6"/>
            <p:cNvSpPr txBox="1"/>
            <p:nvPr/>
          </p:nvSpPr>
          <p:spPr>
            <a:xfrm>
              <a:off x="0" y="0"/>
              <a:ext cx="17138855"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LIA ROBATTO</a:t>
              </a:r>
            </a:p>
          </p:txBody>
        </p:sp>
      </p:grpSp>
      <p:grpSp>
        <p:nvGrpSpPr>
          <p:cNvPr id="7" name="Group 7"/>
          <p:cNvGrpSpPr/>
          <p:nvPr/>
        </p:nvGrpSpPr>
        <p:grpSpPr>
          <a:xfrm>
            <a:off x="1467428" y="1028700"/>
            <a:ext cx="4156708" cy="5672411"/>
            <a:chOff x="0" y="0"/>
            <a:chExt cx="5542277" cy="7563214"/>
          </a:xfrm>
        </p:grpSpPr>
        <p:sp>
          <p:nvSpPr>
            <p:cNvPr id="8" name="TextBox 8"/>
            <p:cNvSpPr txBox="1"/>
            <p:nvPr/>
          </p:nvSpPr>
          <p:spPr>
            <a:xfrm>
              <a:off x="0" y="1456228"/>
              <a:ext cx="5542277" cy="5260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"REFLEXÃO SOBRE A MINHA PRÁTICA</a:t>
              </a:r>
            </a:p>
            <a:p>
              <a:pPr algn="ctr">
                <a:lnSpc>
                  <a:spcPts val="3900"/>
                </a:lnSpc>
              </a:pPr>
              <a:r>
                <a:rPr lang="en-US" sz="3000" spc="300">
                  <a:solidFill>
                    <a:srgbClr val="844057"/>
                  </a:solidFill>
                  <a:latin typeface="Rosario"/>
                </a:rPr>
                <a:t>PROFISSIONAL: METODOLOGIA, DIDÁTICA,</a:t>
              </a:r>
            </a:p>
            <a:p>
              <a:pPr algn="ctr">
                <a:lnSpc>
                  <a:spcPts val="3900"/>
                </a:lnSpc>
              </a:pPr>
              <a:r>
                <a:rPr lang="en-US" sz="3000" spc="300">
                  <a:solidFill>
                    <a:srgbClr val="844057"/>
                  </a:solidFill>
                  <a:latin typeface="Rosario"/>
                </a:rPr>
                <a:t>PROCESSO DE ENSINO APRENDIZAGEM"</a:t>
              </a:r>
            </a:p>
          </p:txBody>
        </p:sp>
        <p:sp>
          <p:nvSpPr>
            <p:cNvPr id="9" name="TextBox 9"/>
            <p:cNvSpPr txBox="1"/>
            <p:nvPr/>
          </p:nvSpPr>
          <p:spPr>
            <a:xfrm>
              <a:off x="0" y="6994043"/>
              <a:ext cx="5542277" cy="569172"/>
            </a:xfrm>
            <a:prstGeom prst="rect">
              <a:avLst/>
            </a:prstGeom>
          </p:spPr>
          <p:txBody>
            <a:bodyPr lIns="0" tIns="0" rIns="0" bIns="0" rtlCol="0" anchor="t">
              <a:spAutoFit/>
            </a:bodyPr>
            <a:lstStyle/>
            <a:p>
              <a:pPr algn="ctr">
                <a:lnSpc>
                  <a:spcPts val="3640"/>
                </a:lnSpc>
              </a:pPr>
              <a:endParaRPr/>
            </a:p>
          </p:txBody>
        </p:sp>
        <p:grpSp>
          <p:nvGrpSpPr>
            <p:cNvPr id="10" name="Group 10"/>
            <p:cNvGrpSpPr/>
            <p:nvPr/>
          </p:nvGrpSpPr>
          <p:grpSpPr>
            <a:xfrm>
              <a:off x="2466338" y="0"/>
              <a:ext cx="609600" cy="6096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2" name="Group 12"/>
          <p:cNvGrpSpPr/>
          <p:nvPr/>
        </p:nvGrpSpPr>
        <p:grpSpPr>
          <a:xfrm>
            <a:off x="7065646" y="1028700"/>
            <a:ext cx="4156708" cy="3195911"/>
            <a:chOff x="0" y="0"/>
            <a:chExt cx="5542277" cy="4261214"/>
          </a:xfrm>
        </p:grpSpPr>
        <p:sp>
          <p:nvSpPr>
            <p:cNvPr id="13" name="TextBox 13"/>
            <p:cNvSpPr txBox="1"/>
            <p:nvPr/>
          </p:nvSpPr>
          <p:spPr>
            <a:xfrm>
              <a:off x="0" y="1456228"/>
              <a:ext cx="5542277" cy="1958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"PROCESSO DE CRIAÇÃO COREOGRÁFICA"</a:t>
              </a:r>
            </a:p>
          </p:txBody>
        </p:sp>
        <p:sp>
          <p:nvSpPr>
            <p:cNvPr id="14" name="TextBox 14"/>
            <p:cNvSpPr txBox="1"/>
            <p:nvPr/>
          </p:nvSpPr>
          <p:spPr>
            <a:xfrm>
              <a:off x="0" y="3692043"/>
              <a:ext cx="5542277" cy="569172"/>
            </a:xfrm>
            <a:prstGeom prst="rect">
              <a:avLst/>
            </a:prstGeom>
          </p:spPr>
          <p:txBody>
            <a:bodyPr lIns="0" tIns="0" rIns="0" bIns="0" rtlCol="0" anchor="t">
              <a:spAutoFit/>
            </a:bodyPr>
            <a:lstStyle/>
            <a:p>
              <a:pPr algn="ctr">
                <a:lnSpc>
                  <a:spcPts val="3640"/>
                </a:lnSpc>
              </a:pPr>
              <a:endParaRPr/>
            </a:p>
          </p:txBody>
        </p:sp>
        <p:grpSp>
          <p:nvGrpSpPr>
            <p:cNvPr id="15" name="Group 15"/>
            <p:cNvGrpSpPr/>
            <p:nvPr/>
          </p:nvGrpSpPr>
          <p:grpSpPr>
            <a:xfrm>
              <a:off x="2466338" y="0"/>
              <a:ext cx="609600" cy="60960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7" name="Group 17"/>
          <p:cNvGrpSpPr/>
          <p:nvPr/>
        </p:nvGrpSpPr>
        <p:grpSpPr>
          <a:xfrm>
            <a:off x="13102592" y="1028700"/>
            <a:ext cx="4156708" cy="5672411"/>
            <a:chOff x="0" y="0"/>
            <a:chExt cx="5542277" cy="7563214"/>
          </a:xfrm>
        </p:grpSpPr>
        <p:sp>
          <p:nvSpPr>
            <p:cNvPr id="18" name="TextBox 18"/>
            <p:cNvSpPr txBox="1"/>
            <p:nvPr/>
          </p:nvSpPr>
          <p:spPr>
            <a:xfrm>
              <a:off x="0" y="1456228"/>
              <a:ext cx="5542277" cy="5260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"CONFIGURAÇÕES DA DANÇA INTERLIGADAS COM</a:t>
              </a:r>
            </a:p>
            <a:p>
              <a:pPr algn="ctr">
                <a:lnSpc>
                  <a:spcPts val="3900"/>
                </a:lnSpc>
              </a:pPr>
              <a:r>
                <a:rPr lang="en-US" sz="3000" spc="300">
                  <a:solidFill>
                    <a:srgbClr val="844057"/>
                  </a:solidFill>
                  <a:latin typeface="Rosario"/>
                </a:rPr>
                <a:t>AS CULTURAS: MANUTENÇÃO E RECRIAÇÃO DA</a:t>
              </a:r>
            </a:p>
            <a:p>
              <a:pPr algn="ctr">
                <a:lnSpc>
                  <a:spcPts val="3900"/>
                </a:lnSpc>
              </a:pPr>
              <a:r>
                <a:rPr lang="en-US" sz="3000" spc="300">
                  <a:solidFill>
                    <a:srgbClr val="844057"/>
                  </a:solidFill>
                  <a:latin typeface="Rosario"/>
                </a:rPr>
                <a:t>MEMÓRIA ANCESTRAL."</a:t>
              </a:r>
            </a:p>
          </p:txBody>
        </p:sp>
        <p:sp>
          <p:nvSpPr>
            <p:cNvPr id="19" name="TextBox 19"/>
            <p:cNvSpPr txBox="1"/>
            <p:nvPr/>
          </p:nvSpPr>
          <p:spPr>
            <a:xfrm>
              <a:off x="0" y="6994043"/>
              <a:ext cx="5542277" cy="569172"/>
            </a:xfrm>
            <a:prstGeom prst="rect">
              <a:avLst/>
            </a:prstGeom>
          </p:spPr>
          <p:txBody>
            <a:bodyPr lIns="0" tIns="0" rIns="0" bIns="0" rtlCol="0" anchor="t">
              <a:spAutoFit/>
            </a:bodyPr>
            <a:lstStyle/>
            <a:p>
              <a:pPr algn="ctr">
                <a:lnSpc>
                  <a:spcPts val="3640"/>
                </a:lnSpc>
              </a:pPr>
              <a:endParaRPr/>
            </a:p>
          </p:txBody>
        </p:sp>
        <p:grpSp>
          <p:nvGrpSpPr>
            <p:cNvPr id="20" name="Group 20"/>
            <p:cNvGrpSpPr/>
            <p:nvPr/>
          </p:nvGrpSpPr>
          <p:grpSpPr>
            <a:xfrm>
              <a:off x="2466338" y="0"/>
              <a:ext cx="609600" cy="60960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935214" y="2125730"/>
            <a:ext cx="16324086" cy="4247701"/>
          </a:xfrm>
          <a:prstGeom prst="rect">
            <a:avLst/>
          </a:prstGeom>
        </p:spPr>
        <p:txBody>
          <a:bodyPr lIns="0" tIns="0" rIns="0" bIns="0" rtlCol="0" anchor="t">
            <a:spAutoFit/>
          </a:bodyPr>
          <a:lstStyle/>
          <a:p>
            <a:pPr algn="ctr">
              <a:lnSpc>
                <a:spcPts val="4759"/>
              </a:lnSpc>
            </a:pPr>
            <a:r>
              <a:rPr lang="en-US" sz="3400" dirty="0">
                <a:solidFill>
                  <a:srgbClr val="FFFFFF"/>
                </a:solidFill>
                <a:latin typeface="Open Sans Light"/>
              </a:rPr>
              <a:t>"</a:t>
            </a:r>
            <a:r>
              <a:rPr lang="en-US" sz="2800" dirty="0">
                <a:solidFill>
                  <a:srgbClr val="FFFFFF"/>
                </a:solidFill>
                <a:latin typeface="Open Sans Light"/>
              </a:rPr>
              <a:t>O </a:t>
            </a:r>
            <a:r>
              <a:rPr lang="en-US" sz="2800" dirty="0" err="1">
                <a:solidFill>
                  <a:srgbClr val="FFFFFF"/>
                </a:solidFill>
                <a:latin typeface="Open Sans Light"/>
              </a:rPr>
              <a:t>encontro</a:t>
            </a:r>
            <a:r>
              <a:rPr lang="en-US" sz="2800" dirty="0">
                <a:solidFill>
                  <a:srgbClr val="FFFFFF"/>
                </a:solidFill>
                <a:latin typeface="Open Sans Light"/>
              </a:rPr>
              <a:t> com </a:t>
            </a:r>
            <a:r>
              <a:rPr lang="en-US" sz="2800" dirty="0" err="1">
                <a:solidFill>
                  <a:srgbClr val="FFFFFF"/>
                </a:solidFill>
                <a:latin typeface="Open Sans Light"/>
              </a:rPr>
              <a:t>Lia</a:t>
            </a:r>
            <a:r>
              <a:rPr lang="en-US" sz="2800" dirty="0">
                <a:solidFill>
                  <a:srgbClr val="FFFFFF"/>
                </a:solidFill>
                <a:latin typeface="Open Sans Light"/>
              </a:rPr>
              <a:t> </a:t>
            </a:r>
            <a:r>
              <a:rPr lang="en-US" sz="2800" dirty="0" err="1">
                <a:solidFill>
                  <a:srgbClr val="FFFFFF"/>
                </a:solidFill>
                <a:latin typeface="Open Sans Light"/>
              </a:rPr>
              <a:t>também</a:t>
            </a:r>
            <a:r>
              <a:rPr lang="en-US" sz="2800" dirty="0">
                <a:solidFill>
                  <a:srgbClr val="FFFFFF"/>
                </a:solidFill>
                <a:latin typeface="Open Sans Light"/>
              </a:rPr>
              <a:t> </a:t>
            </a:r>
            <a:r>
              <a:rPr lang="en-US" sz="2800" dirty="0" err="1">
                <a:solidFill>
                  <a:srgbClr val="FFFFFF"/>
                </a:solidFill>
                <a:latin typeface="Open Sans Light"/>
              </a:rPr>
              <a:t>possibilitou</a:t>
            </a:r>
            <a:r>
              <a:rPr lang="en-US" sz="2800" dirty="0">
                <a:solidFill>
                  <a:srgbClr val="FFFFFF"/>
                </a:solidFill>
                <a:latin typeface="Open Sans Light"/>
              </a:rPr>
              <a:t> </a:t>
            </a:r>
            <a:r>
              <a:rPr lang="en-US" sz="2800" dirty="0" err="1">
                <a:solidFill>
                  <a:srgbClr val="FFFFFF"/>
                </a:solidFill>
                <a:latin typeface="Open Sans Light"/>
              </a:rPr>
              <a:t>uma</a:t>
            </a:r>
            <a:r>
              <a:rPr lang="en-US" sz="2800" dirty="0">
                <a:solidFill>
                  <a:srgbClr val="FFFFFF"/>
                </a:solidFill>
                <a:latin typeface="Open Sans Light"/>
              </a:rPr>
              <a:t> </a:t>
            </a:r>
            <a:r>
              <a:rPr lang="en-US" sz="2800" dirty="0" err="1">
                <a:solidFill>
                  <a:srgbClr val="FFFFFF"/>
                </a:solidFill>
                <a:latin typeface="Open Sans Light"/>
              </a:rPr>
              <a:t>reflexão</a:t>
            </a:r>
            <a:r>
              <a:rPr lang="en-US" sz="2800" dirty="0">
                <a:solidFill>
                  <a:srgbClr val="FFFFFF"/>
                </a:solidFill>
                <a:latin typeface="Open Sans Light"/>
              </a:rPr>
              <a:t> </a:t>
            </a:r>
            <a:r>
              <a:rPr lang="en-US" sz="2800" dirty="0" err="1">
                <a:solidFill>
                  <a:srgbClr val="FFFFFF"/>
                </a:solidFill>
                <a:latin typeface="Open Sans Light"/>
              </a:rPr>
              <a:t>sobre</a:t>
            </a:r>
            <a:endParaRPr lang="en-US" sz="2800" dirty="0">
              <a:solidFill>
                <a:srgbClr val="FFFFFF"/>
              </a:solidFill>
              <a:latin typeface="Open Sans Light"/>
            </a:endParaRPr>
          </a:p>
          <a:p>
            <a:pPr algn="ctr">
              <a:lnSpc>
                <a:spcPts val="4759"/>
              </a:lnSpc>
            </a:pPr>
            <a:r>
              <a:rPr lang="en-US" sz="2800" dirty="0" err="1">
                <a:solidFill>
                  <a:srgbClr val="FFFFFF"/>
                </a:solidFill>
                <a:latin typeface="Arimo"/>
              </a:rPr>
              <a:t>como</a:t>
            </a:r>
            <a:r>
              <a:rPr lang="en-US" sz="2800" dirty="0">
                <a:solidFill>
                  <a:srgbClr val="FFFFFF"/>
                </a:solidFill>
                <a:latin typeface="Arimo"/>
              </a:rPr>
              <a:t> </a:t>
            </a:r>
            <a:r>
              <a:rPr lang="en-US" sz="2800" dirty="0" err="1">
                <a:solidFill>
                  <a:srgbClr val="FFFFFF"/>
                </a:solidFill>
                <a:latin typeface="Arimo"/>
              </a:rPr>
              <a:t>criar</a:t>
            </a:r>
            <a:r>
              <a:rPr lang="en-US" sz="2800" dirty="0">
                <a:solidFill>
                  <a:srgbClr val="FFFFFF"/>
                </a:solidFill>
                <a:latin typeface="Arimo"/>
              </a:rPr>
              <a:t> </a:t>
            </a:r>
            <a:r>
              <a:rPr lang="en-US" sz="2800" dirty="0" err="1">
                <a:solidFill>
                  <a:srgbClr val="FFFFFF"/>
                </a:solidFill>
                <a:latin typeface="Arimo"/>
              </a:rPr>
              <a:t>caminhos</a:t>
            </a:r>
            <a:r>
              <a:rPr lang="en-US" sz="2800" dirty="0">
                <a:solidFill>
                  <a:srgbClr val="FFFFFF"/>
                </a:solidFill>
                <a:latin typeface="Arimo"/>
              </a:rPr>
              <a:t> </a:t>
            </a:r>
            <a:r>
              <a:rPr lang="en-US" sz="2800" dirty="0" err="1">
                <a:solidFill>
                  <a:srgbClr val="FFFFFF"/>
                </a:solidFill>
                <a:latin typeface="Arimo"/>
              </a:rPr>
              <a:t>para</a:t>
            </a:r>
            <a:r>
              <a:rPr lang="en-US" sz="2800" dirty="0">
                <a:solidFill>
                  <a:srgbClr val="FFFFFF"/>
                </a:solidFill>
                <a:latin typeface="Arimo"/>
              </a:rPr>
              <a:t> </a:t>
            </a:r>
            <a:r>
              <a:rPr lang="en-US" sz="2800" dirty="0" err="1">
                <a:solidFill>
                  <a:srgbClr val="FFFFFF"/>
                </a:solidFill>
                <a:latin typeface="Arimo"/>
              </a:rPr>
              <a:t>colaborar</a:t>
            </a:r>
            <a:r>
              <a:rPr lang="en-US" sz="2800" dirty="0">
                <a:solidFill>
                  <a:srgbClr val="FFFFFF"/>
                </a:solidFill>
                <a:latin typeface="Arimo"/>
              </a:rPr>
              <a:t> </a:t>
            </a:r>
            <a:r>
              <a:rPr lang="en-US" sz="2800" dirty="0" err="1">
                <a:solidFill>
                  <a:srgbClr val="FFFFFF"/>
                </a:solidFill>
                <a:latin typeface="Arimo"/>
              </a:rPr>
              <a:t>para</a:t>
            </a:r>
            <a:r>
              <a:rPr lang="en-US" sz="2800" dirty="0">
                <a:solidFill>
                  <a:srgbClr val="FFFFFF"/>
                </a:solidFill>
                <a:latin typeface="Arimo"/>
              </a:rPr>
              <a:t> </a:t>
            </a:r>
            <a:r>
              <a:rPr lang="en-US" sz="2800" dirty="0" err="1">
                <a:solidFill>
                  <a:srgbClr val="FFFFFF"/>
                </a:solidFill>
                <a:latin typeface="Arimo"/>
              </a:rPr>
              <a:t>os</a:t>
            </a:r>
            <a:r>
              <a:rPr lang="en-US" sz="2800" dirty="0">
                <a:solidFill>
                  <a:srgbClr val="FFFFFF"/>
                </a:solidFill>
                <a:latin typeface="Arimo"/>
              </a:rPr>
              <a:t> </a:t>
            </a:r>
            <a:r>
              <a:rPr lang="en-US" sz="2800" dirty="0" err="1">
                <a:solidFill>
                  <a:srgbClr val="FFFFFF"/>
                </a:solidFill>
                <a:latin typeface="Arimo"/>
              </a:rPr>
              <a:t>alunos</a:t>
            </a:r>
            <a:r>
              <a:rPr lang="en-US" sz="2800" dirty="0">
                <a:solidFill>
                  <a:srgbClr val="FFFFFF"/>
                </a:solidFill>
                <a:latin typeface="Arimo"/>
              </a:rPr>
              <a:t> </a:t>
            </a:r>
            <a:r>
              <a:rPr lang="en-US" sz="2800" dirty="0" err="1">
                <a:solidFill>
                  <a:srgbClr val="FFFFFF"/>
                </a:solidFill>
                <a:latin typeface="Arimo"/>
              </a:rPr>
              <a:t>entendem</a:t>
            </a:r>
            <a:r>
              <a:rPr lang="en-US" sz="2800" dirty="0">
                <a:solidFill>
                  <a:srgbClr val="FFFFFF"/>
                </a:solidFill>
                <a:latin typeface="Arimo"/>
              </a:rPr>
              <a:t> </a:t>
            </a:r>
            <a:r>
              <a:rPr lang="en-US" sz="2800" dirty="0">
                <a:solidFill>
                  <a:srgbClr val="FFFFFF"/>
                </a:solidFill>
                <a:latin typeface="Open Sans Light"/>
              </a:rPr>
              <a:t>de forma </a:t>
            </a:r>
            <a:r>
              <a:rPr lang="en-US" sz="2800" dirty="0" err="1">
                <a:solidFill>
                  <a:srgbClr val="FFFFFF"/>
                </a:solidFill>
                <a:latin typeface="Open Sans Light"/>
              </a:rPr>
              <a:t>ampliada</a:t>
            </a:r>
            <a:r>
              <a:rPr lang="en-US" sz="2800" dirty="0">
                <a:solidFill>
                  <a:srgbClr val="FFFFFF"/>
                </a:solidFill>
                <a:latin typeface="Open Sans Light"/>
              </a:rPr>
              <a:t> o</a:t>
            </a:r>
          </a:p>
          <a:p>
            <a:pPr algn="ctr">
              <a:lnSpc>
                <a:spcPts val="4759"/>
              </a:lnSpc>
            </a:pPr>
            <a:r>
              <a:rPr lang="en-US" sz="2800" dirty="0" err="1">
                <a:solidFill>
                  <a:srgbClr val="FFFFFF"/>
                </a:solidFill>
                <a:latin typeface="Open Sans Light"/>
              </a:rPr>
              <a:t>estudo</a:t>
            </a:r>
            <a:r>
              <a:rPr lang="en-US" sz="2800" dirty="0">
                <a:solidFill>
                  <a:srgbClr val="FFFFFF"/>
                </a:solidFill>
                <a:latin typeface="Open Sans Light"/>
              </a:rPr>
              <a:t> da </a:t>
            </a:r>
            <a:r>
              <a:rPr lang="en-US" sz="2800" dirty="0" err="1">
                <a:solidFill>
                  <a:srgbClr val="FFFFFF"/>
                </a:solidFill>
                <a:latin typeface="Open Sans Light"/>
              </a:rPr>
              <a:t>Dança</a:t>
            </a:r>
            <a:r>
              <a:rPr lang="en-US" sz="2800" dirty="0">
                <a:solidFill>
                  <a:srgbClr val="FFFFFF"/>
                </a:solidFill>
                <a:latin typeface="Open Sans Light"/>
              </a:rPr>
              <a:t>, do tempo, do </a:t>
            </a:r>
            <a:r>
              <a:rPr lang="en-US" sz="2800" dirty="0" err="1">
                <a:solidFill>
                  <a:srgbClr val="FFFFFF"/>
                </a:solidFill>
                <a:latin typeface="Open Sans Light"/>
              </a:rPr>
              <a:t>espaço</a:t>
            </a:r>
            <a:r>
              <a:rPr lang="en-US" sz="2800" dirty="0">
                <a:solidFill>
                  <a:srgbClr val="FFFFFF"/>
                </a:solidFill>
                <a:latin typeface="Open Sans Light"/>
              </a:rPr>
              <a:t>, do </a:t>
            </a:r>
            <a:r>
              <a:rPr lang="en-US" sz="2800" dirty="0" err="1">
                <a:solidFill>
                  <a:srgbClr val="FFFFFF"/>
                </a:solidFill>
                <a:latin typeface="Open Sans Light"/>
              </a:rPr>
              <a:t>movimento</a:t>
            </a:r>
            <a:r>
              <a:rPr lang="en-US" sz="2800" dirty="0">
                <a:solidFill>
                  <a:srgbClr val="FFFFFF"/>
                </a:solidFill>
                <a:latin typeface="Open Sans Light"/>
              </a:rPr>
              <a:t> e </a:t>
            </a:r>
            <a:r>
              <a:rPr lang="en-US" sz="2800" dirty="0" err="1">
                <a:solidFill>
                  <a:srgbClr val="FFFFFF"/>
                </a:solidFill>
                <a:latin typeface="Open Sans Light"/>
              </a:rPr>
              <a:t>como</a:t>
            </a:r>
            <a:r>
              <a:rPr lang="en-US" sz="2800" dirty="0">
                <a:solidFill>
                  <a:srgbClr val="FFFFFF"/>
                </a:solidFill>
                <a:latin typeface="Open Sans Light"/>
              </a:rPr>
              <a:t> </a:t>
            </a:r>
            <a:r>
              <a:rPr lang="en-US" sz="2800" dirty="0" err="1">
                <a:solidFill>
                  <a:srgbClr val="FFFFFF"/>
                </a:solidFill>
                <a:latin typeface="Open Sans Light"/>
              </a:rPr>
              <a:t>este</a:t>
            </a:r>
            <a:r>
              <a:rPr lang="en-US" sz="2800" dirty="0">
                <a:solidFill>
                  <a:srgbClr val="FFFFFF"/>
                </a:solidFill>
                <a:latin typeface="Open Sans Light"/>
              </a:rPr>
              <a:t> </a:t>
            </a:r>
            <a:r>
              <a:rPr lang="en-US" sz="2800" dirty="0" err="1">
                <a:solidFill>
                  <a:srgbClr val="FFFFFF"/>
                </a:solidFill>
                <a:latin typeface="Open Sans Light"/>
              </a:rPr>
              <a:t>entendimento</a:t>
            </a:r>
            <a:endParaRPr lang="en-US" sz="2800" dirty="0">
              <a:solidFill>
                <a:srgbClr val="FFFFFF"/>
              </a:solidFill>
              <a:latin typeface="Open Sans Light"/>
            </a:endParaRPr>
          </a:p>
          <a:p>
            <a:pPr algn="ctr">
              <a:lnSpc>
                <a:spcPts val="4759"/>
              </a:lnSpc>
            </a:pPr>
            <a:r>
              <a:rPr lang="en-US" sz="2800" dirty="0" err="1">
                <a:solidFill>
                  <a:srgbClr val="FFFFFF"/>
                </a:solidFill>
                <a:latin typeface="Open Sans Light"/>
              </a:rPr>
              <a:t>pode</a:t>
            </a:r>
            <a:r>
              <a:rPr lang="en-US" sz="2800" dirty="0">
                <a:solidFill>
                  <a:srgbClr val="FFFFFF"/>
                </a:solidFill>
                <a:latin typeface="Open Sans Light"/>
              </a:rPr>
              <a:t> </a:t>
            </a:r>
            <a:r>
              <a:rPr lang="en-US" sz="2800" dirty="0" err="1">
                <a:solidFill>
                  <a:srgbClr val="FFFFFF"/>
                </a:solidFill>
                <a:latin typeface="Open Sans Light"/>
              </a:rPr>
              <a:t>colaborar</a:t>
            </a:r>
            <a:r>
              <a:rPr lang="en-US" sz="2800" dirty="0">
                <a:solidFill>
                  <a:srgbClr val="FFFFFF"/>
                </a:solidFill>
                <a:latin typeface="Open Sans Light"/>
              </a:rPr>
              <a:t> </a:t>
            </a:r>
            <a:r>
              <a:rPr lang="en-US" sz="2800" dirty="0" err="1">
                <a:solidFill>
                  <a:srgbClr val="FFFFFF"/>
                </a:solidFill>
                <a:latin typeface="Open Sans Light"/>
              </a:rPr>
              <a:t>para</a:t>
            </a:r>
            <a:r>
              <a:rPr lang="en-US" sz="2800" dirty="0">
                <a:solidFill>
                  <a:srgbClr val="FFFFFF"/>
                </a:solidFill>
                <a:latin typeface="Open Sans Light"/>
              </a:rPr>
              <a:t> a </a:t>
            </a:r>
            <a:r>
              <a:rPr lang="en-US" sz="2800" dirty="0" err="1">
                <a:solidFill>
                  <a:srgbClr val="FFFFFF"/>
                </a:solidFill>
                <a:latin typeface="Open Sans Light"/>
              </a:rPr>
              <a:t>construção</a:t>
            </a:r>
            <a:r>
              <a:rPr lang="en-US" sz="2800" dirty="0">
                <a:solidFill>
                  <a:srgbClr val="FFFFFF"/>
                </a:solidFill>
                <a:latin typeface="Open Sans Light"/>
              </a:rPr>
              <a:t> de um </a:t>
            </a:r>
            <a:r>
              <a:rPr lang="en-US" sz="2800" dirty="0" err="1">
                <a:solidFill>
                  <a:srgbClr val="FFFFFF"/>
                </a:solidFill>
                <a:latin typeface="Open Sans Light"/>
              </a:rPr>
              <a:t>dançarino</a:t>
            </a:r>
            <a:r>
              <a:rPr lang="en-US" sz="2800" dirty="0">
                <a:solidFill>
                  <a:srgbClr val="FFFFFF"/>
                </a:solidFill>
                <a:latin typeface="Open Sans Light"/>
              </a:rPr>
              <a:t> com </a:t>
            </a:r>
            <a:r>
              <a:rPr lang="en-US" sz="2800" dirty="0" err="1">
                <a:solidFill>
                  <a:srgbClr val="FFFFFF"/>
                </a:solidFill>
                <a:latin typeface="Open Sans Light"/>
              </a:rPr>
              <a:t>uma</a:t>
            </a:r>
            <a:r>
              <a:rPr lang="en-US" sz="2800" dirty="0">
                <a:solidFill>
                  <a:srgbClr val="FFFFFF"/>
                </a:solidFill>
                <a:latin typeface="Open Sans Light"/>
              </a:rPr>
              <a:t> </a:t>
            </a:r>
            <a:r>
              <a:rPr lang="en-US" sz="2800" dirty="0" err="1">
                <a:solidFill>
                  <a:srgbClr val="FFFFFF"/>
                </a:solidFill>
                <a:latin typeface="Open Sans Light"/>
              </a:rPr>
              <a:t>visão</a:t>
            </a:r>
            <a:r>
              <a:rPr lang="en-US" sz="2800" dirty="0">
                <a:solidFill>
                  <a:srgbClr val="FFFFFF"/>
                </a:solidFill>
                <a:latin typeface="Open Sans Light"/>
              </a:rPr>
              <a:t> </a:t>
            </a:r>
            <a:r>
              <a:rPr lang="en-US" sz="2800" dirty="0" err="1">
                <a:solidFill>
                  <a:srgbClr val="FFFFFF"/>
                </a:solidFill>
                <a:latin typeface="Open Sans Light"/>
              </a:rPr>
              <a:t>mais</a:t>
            </a:r>
            <a:r>
              <a:rPr lang="en-US" sz="2800" dirty="0">
                <a:solidFill>
                  <a:srgbClr val="FFFFFF"/>
                </a:solidFill>
                <a:latin typeface="Open Sans Light"/>
              </a:rPr>
              <a:t> </a:t>
            </a:r>
            <a:r>
              <a:rPr lang="en-US" sz="2800" dirty="0" err="1">
                <a:solidFill>
                  <a:srgbClr val="FFFFFF"/>
                </a:solidFill>
                <a:latin typeface="Open Sans Light"/>
              </a:rPr>
              <a:t>ampliada</a:t>
            </a:r>
            <a:endParaRPr lang="en-US" sz="2800" dirty="0">
              <a:solidFill>
                <a:srgbClr val="FFFFFF"/>
              </a:solidFill>
              <a:latin typeface="Open Sans Light"/>
            </a:endParaRPr>
          </a:p>
          <a:p>
            <a:pPr algn="ctr">
              <a:lnSpc>
                <a:spcPts val="4759"/>
              </a:lnSpc>
            </a:pPr>
            <a:r>
              <a:rPr lang="en-US" sz="2800" dirty="0" err="1">
                <a:solidFill>
                  <a:srgbClr val="FFFFFF"/>
                </a:solidFill>
                <a:latin typeface="Open Sans Light"/>
              </a:rPr>
              <a:t>para</a:t>
            </a:r>
            <a:r>
              <a:rPr lang="en-US" sz="2800" dirty="0">
                <a:solidFill>
                  <a:srgbClr val="FFFFFF"/>
                </a:solidFill>
                <a:latin typeface="Open Sans Light"/>
              </a:rPr>
              <a:t> </a:t>
            </a:r>
            <a:r>
              <a:rPr lang="en-US" sz="2800" dirty="0" err="1">
                <a:solidFill>
                  <a:srgbClr val="FFFFFF"/>
                </a:solidFill>
                <a:latin typeface="Open Sans Light"/>
              </a:rPr>
              <a:t>criação</a:t>
            </a:r>
            <a:r>
              <a:rPr lang="en-US" sz="2800" dirty="0">
                <a:solidFill>
                  <a:srgbClr val="FFFFFF"/>
                </a:solidFill>
                <a:latin typeface="Open Sans Light"/>
              </a:rPr>
              <a:t> e se </a:t>
            </a:r>
            <a:r>
              <a:rPr lang="en-US" sz="2800" dirty="0" err="1">
                <a:solidFill>
                  <a:srgbClr val="FFFFFF"/>
                </a:solidFill>
                <a:latin typeface="Open Sans Light"/>
              </a:rPr>
              <a:t>tornar</a:t>
            </a:r>
            <a:r>
              <a:rPr lang="en-US" sz="2800" dirty="0">
                <a:solidFill>
                  <a:srgbClr val="FFFFFF"/>
                </a:solidFill>
                <a:latin typeface="Open Sans Light"/>
              </a:rPr>
              <a:t> um </a:t>
            </a:r>
            <a:r>
              <a:rPr lang="en-US" sz="2800" dirty="0" err="1">
                <a:solidFill>
                  <a:srgbClr val="FFFFFF"/>
                </a:solidFill>
                <a:latin typeface="Open Sans Light"/>
              </a:rPr>
              <a:t>Dançarino</a:t>
            </a:r>
            <a:r>
              <a:rPr lang="en-US" sz="2800" dirty="0">
                <a:solidFill>
                  <a:srgbClr val="FFFFFF"/>
                </a:solidFill>
                <a:latin typeface="Open Sans Light"/>
              </a:rPr>
              <a:t> </a:t>
            </a:r>
            <a:r>
              <a:rPr lang="en-US" sz="2800" dirty="0" err="1">
                <a:solidFill>
                  <a:srgbClr val="FFFFFF"/>
                </a:solidFill>
                <a:latin typeface="Open Sans Light"/>
              </a:rPr>
              <a:t>livre</a:t>
            </a:r>
            <a:r>
              <a:rPr lang="en-US" sz="2800" dirty="0">
                <a:solidFill>
                  <a:srgbClr val="FFFFFF"/>
                </a:solidFill>
                <a:latin typeface="Open Sans Light"/>
              </a:rPr>
              <a:t> de “</a:t>
            </a:r>
            <a:r>
              <a:rPr lang="en-US" sz="2800" dirty="0" err="1">
                <a:solidFill>
                  <a:srgbClr val="FFFFFF"/>
                </a:solidFill>
                <a:latin typeface="Open Sans Light"/>
              </a:rPr>
              <a:t>caixinhas</a:t>
            </a:r>
            <a:r>
              <a:rPr lang="en-US" sz="2800" dirty="0">
                <a:solidFill>
                  <a:srgbClr val="FFFFFF"/>
                </a:solidFill>
                <a:latin typeface="Open Sans Light"/>
              </a:rPr>
              <a:t>” </a:t>
            </a:r>
            <a:r>
              <a:rPr lang="en-US" sz="2800" dirty="0" err="1">
                <a:solidFill>
                  <a:srgbClr val="FFFFFF"/>
                </a:solidFill>
                <a:latin typeface="Open Sans Light"/>
              </a:rPr>
              <a:t>codificadas</a:t>
            </a:r>
            <a:r>
              <a:rPr lang="en-US" sz="2800" dirty="0">
                <a:solidFill>
                  <a:srgbClr val="FFFFFF"/>
                </a:solidFill>
                <a:latin typeface="Open Sans Light"/>
              </a:rPr>
              <a:t> de</a:t>
            </a:r>
          </a:p>
          <a:p>
            <a:pPr algn="ctr">
              <a:lnSpc>
                <a:spcPts val="4759"/>
              </a:lnSpc>
            </a:pPr>
            <a:r>
              <a:rPr lang="en-US" sz="2800" dirty="0" err="1">
                <a:solidFill>
                  <a:srgbClr val="FFFFFF"/>
                </a:solidFill>
                <a:latin typeface="Open Sans Light"/>
              </a:rPr>
              <a:t>passos</a:t>
            </a:r>
            <a:r>
              <a:rPr lang="en-US" sz="2800" dirty="0">
                <a:solidFill>
                  <a:srgbClr val="FFFFFF"/>
                </a:solidFill>
                <a:latin typeface="Open Sans Light"/>
              </a:rPr>
              <a:t> </a:t>
            </a:r>
            <a:r>
              <a:rPr lang="en-US" sz="2800" dirty="0" err="1">
                <a:solidFill>
                  <a:srgbClr val="FFFFFF"/>
                </a:solidFill>
                <a:latin typeface="Open Sans Light"/>
              </a:rPr>
              <a:t>preestabelecidos</a:t>
            </a:r>
            <a:endParaRPr lang="en-US" sz="2800" dirty="0">
              <a:solidFill>
                <a:srgbClr val="FFFFFF"/>
              </a:solidFill>
              <a:latin typeface="Open Sans Light"/>
            </a:endParaRPr>
          </a:p>
          <a:p>
            <a:pPr algn="ctr">
              <a:lnSpc>
                <a:spcPts val="4759"/>
              </a:lnSpc>
            </a:pPr>
            <a:r>
              <a:rPr lang="en-US" sz="2800" dirty="0" err="1">
                <a:solidFill>
                  <a:srgbClr val="FFFFFF"/>
                </a:solidFill>
                <a:latin typeface="Open Sans Light"/>
              </a:rPr>
              <a:t>Qual</a:t>
            </a:r>
            <a:r>
              <a:rPr lang="en-US" sz="2800" dirty="0">
                <a:solidFill>
                  <a:srgbClr val="FFFFFF"/>
                </a:solidFill>
                <a:latin typeface="Open Sans Light"/>
              </a:rPr>
              <a:t>  </a:t>
            </a:r>
            <a:r>
              <a:rPr lang="en-US" sz="2800" dirty="0" err="1">
                <a:solidFill>
                  <a:srgbClr val="FFFFFF"/>
                </a:solidFill>
                <a:latin typeface="Open Sans Light"/>
              </a:rPr>
              <a:t>imagem</a:t>
            </a:r>
            <a:r>
              <a:rPr lang="en-US" sz="2800" dirty="0">
                <a:solidFill>
                  <a:srgbClr val="FFFFFF"/>
                </a:solidFill>
                <a:latin typeface="Open Sans Light"/>
              </a:rPr>
              <a:t> é  </a:t>
            </a:r>
            <a:r>
              <a:rPr lang="en-US" sz="2800" dirty="0" err="1">
                <a:solidFill>
                  <a:srgbClr val="FFFFFF"/>
                </a:solidFill>
                <a:latin typeface="Open Sans Light"/>
              </a:rPr>
              <a:t>significativa</a:t>
            </a:r>
            <a:r>
              <a:rPr lang="en-US" sz="2800" dirty="0">
                <a:solidFill>
                  <a:srgbClr val="FFFFFF"/>
                </a:solidFill>
                <a:latin typeface="Open Sans Light"/>
              </a:rPr>
              <a:t>  </a:t>
            </a:r>
            <a:r>
              <a:rPr lang="en-US" sz="2800" dirty="0" err="1">
                <a:solidFill>
                  <a:srgbClr val="FFFFFF"/>
                </a:solidFill>
                <a:latin typeface="Open Sans Light"/>
              </a:rPr>
              <a:t>para</a:t>
            </a:r>
            <a:r>
              <a:rPr lang="en-US" sz="2800" dirty="0">
                <a:solidFill>
                  <a:srgbClr val="FFFFFF"/>
                </a:solidFill>
                <a:latin typeface="Open Sans Light"/>
              </a:rPr>
              <a:t> a </a:t>
            </a:r>
            <a:r>
              <a:rPr lang="en-US" sz="2800" dirty="0" err="1">
                <a:solidFill>
                  <a:srgbClr val="FFFFFF"/>
                </a:solidFill>
                <a:latin typeface="Open Sans Light"/>
              </a:rPr>
              <a:t>sua</a:t>
            </a:r>
            <a:r>
              <a:rPr lang="en-US" sz="2800" dirty="0">
                <a:solidFill>
                  <a:srgbClr val="FFFFFF"/>
                </a:solidFill>
                <a:latin typeface="Open Sans Light"/>
              </a:rPr>
              <a:t>  </a:t>
            </a:r>
            <a:r>
              <a:rPr lang="en-US" sz="2800" dirty="0" err="1">
                <a:solidFill>
                  <a:srgbClr val="FFFFFF"/>
                </a:solidFill>
                <a:latin typeface="Open Sans Light"/>
              </a:rPr>
              <a:t>criação</a:t>
            </a:r>
            <a:r>
              <a:rPr lang="en-US" sz="2800" dirty="0">
                <a:solidFill>
                  <a:srgbClr val="FFFFFF"/>
                </a:solidFill>
                <a:latin typeface="Open Sans Light"/>
              </a:rPr>
              <a:t>?”</a:t>
            </a:r>
          </a:p>
        </p:txBody>
      </p:sp>
      <p:sp>
        <p:nvSpPr>
          <p:cNvPr id="3" name="TextBox 3"/>
          <p:cNvSpPr txBox="1"/>
          <p:nvPr/>
        </p:nvSpPr>
        <p:spPr>
          <a:xfrm>
            <a:off x="12094154" y="7850985"/>
            <a:ext cx="3252490" cy="580390"/>
          </a:xfrm>
          <a:prstGeom prst="rect">
            <a:avLst/>
          </a:prstGeom>
        </p:spPr>
        <p:txBody>
          <a:bodyPr lIns="0" tIns="0" rIns="0" bIns="0" rtlCol="0" anchor="t">
            <a:spAutoFit/>
          </a:bodyPr>
          <a:lstStyle/>
          <a:p>
            <a:pPr algn="ctr">
              <a:lnSpc>
                <a:spcPts val="4759"/>
              </a:lnSpc>
            </a:pPr>
            <a:r>
              <a:rPr lang="en-US" sz="3400">
                <a:solidFill>
                  <a:srgbClr val="FFFFFF"/>
                </a:solidFill>
                <a:latin typeface="Open Sans Light"/>
              </a:rPr>
              <a:t>por Jocélia Freire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1066800" y="2125730"/>
            <a:ext cx="16628886" cy="5539978"/>
          </a:xfrm>
          <a:prstGeom prst="rect">
            <a:avLst/>
          </a:prstGeom>
        </p:spPr>
        <p:txBody>
          <a:bodyPr wrap="square" lIns="0" tIns="0" rIns="0" bIns="0" rtlCol="0" anchor="t">
            <a:spAutoFit/>
          </a:bodyPr>
          <a:lstStyle/>
          <a:p>
            <a:pPr>
              <a:lnSpc>
                <a:spcPts val="4759"/>
              </a:lnSpc>
            </a:pPr>
            <a:r>
              <a:rPr lang="en-US" sz="3400" dirty="0" err="1">
                <a:solidFill>
                  <a:srgbClr val="844057"/>
                </a:solidFill>
                <a:latin typeface="Open Sans Light"/>
              </a:rPr>
              <a:t>Lia</a:t>
            </a:r>
            <a:r>
              <a:rPr lang="en-US" sz="3400" dirty="0">
                <a:solidFill>
                  <a:srgbClr val="844057"/>
                </a:solidFill>
                <a:latin typeface="Open Sans Light"/>
              </a:rPr>
              <a:t> </a:t>
            </a:r>
            <a:r>
              <a:rPr lang="en-US" sz="3400" dirty="0" err="1">
                <a:solidFill>
                  <a:srgbClr val="844057"/>
                </a:solidFill>
                <a:latin typeface="Open Sans Light"/>
              </a:rPr>
              <a:t>Robatto</a:t>
            </a:r>
            <a:r>
              <a:rPr lang="en-US" sz="3400" dirty="0">
                <a:solidFill>
                  <a:srgbClr val="844057"/>
                </a:solidFill>
                <a:latin typeface="Open Sans Light"/>
              </a:rPr>
              <a:t>                                                                       </a:t>
            </a:r>
          </a:p>
          <a:p>
            <a:pPr algn="ctr">
              <a:lnSpc>
                <a:spcPts val="4759"/>
              </a:lnSpc>
            </a:pPr>
            <a:r>
              <a:rPr lang="en-US" sz="3200" b="1" dirty="0">
                <a:solidFill>
                  <a:srgbClr val="844057"/>
                </a:solidFill>
                <a:latin typeface="Open Sans Light"/>
              </a:rPr>
              <a:t>                                                  </a:t>
            </a:r>
            <a:r>
              <a:rPr lang="en-US" sz="3200" b="1" dirty="0" err="1">
                <a:solidFill>
                  <a:srgbClr val="844057"/>
                </a:solidFill>
                <a:latin typeface="Open Sans Light"/>
              </a:rPr>
              <a:t>l</a:t>
            </a:r>
            <a:r>
              <a:rPr lang="en-US" sz="3200" b="1" dirty="0" err="1">
                <a:solidFill>
                  <a:srgbClr val="844057"/>
                </a:solidFill>
                <a:latin typeface="Arimo"/>
              </a:rPr>
              <a:t>inhagem</a:t>
            </a:r>
            <a:endParaRPr lang="en-US" sz="3200" b="1" dirty="0">
              <a:solidFill>
                <a:srgbClr val="844057"/>
              </a:solidFill>
              <a:latin typeface="Arimo"/>
            </a:endParaRPr>
          </a:p>
          <a:p>
            <a:pPr algn="ctr">
              <a:lnSpc>
                <a:spcPts val="4759"/>
              </a:lnSpc>
            </a:pPr>
            <a:r>
              <a:rPr lang="en-US" sz="1200" dirty="0">
                <a:solidFill>
                  <a:srgbClr val="844057"/>
                </a:solidFill>
                <a:latin typeface="Arimo"/>
              </a:rPr>
              <a:t> </a:t>
            </a:r>
          </a:p>
          <a:p>
            <a:pPr>
              <a:lnSpc>
                <a:spcPts val="4759"/>
              </a:lnSpc>
            </a:pPr>
            <a:r>
              <a:rPr lang="en-US" sz="3200" dirty="0" smtClean="0">
                <a:solidFill>
                  <a:srgbClr val="844057"/>
                </a:solidFill>
                <a:latin typeface="Open Sans Light" charset="0"/>
                <a:ea typeface="Open Sans Light" charset="0"/>
                <a:cs typeface="Open Sans Light" charset="0"/>
              </a:rPr>
              <a:t>Salve o </a:t>
            </a:r>
            <a:r>
              <a:rPr lang="en-US" sz="3200" dirty="0" err="1">
                <a:solidFill>
                  <a:srgbClr val="844057"/>
                </a:solidFill>
                <a:latin typeface="Open Sans Light" charset="0"/>
                <a:ea typeface="Open Sans Light" charset="0"/>
                <a:cs typeface="Open Sans Light" charset="0"/>
              </a:rPr>
              <a:t>Poder</a:t>
            </a:r>
            <a:endParaRPr lang="en-US" sz="3200" dirty="0">
              <a:solidFill>
                <a:srgbClr val="844057"/>
              </a:solidFill>
              <a:latin typeface="Open Sans Light" charset="0"/>
              <a:ea typeface="Open Sans Light" charset="0"/>
              <a:cs typeface="Open Sans Light" charset="0"/>
            </a:endParaRPr>
          </a:p>
          <a:p>
            <a:pPr>
              <a:lnSpc>
                <a:spcPts val="4759"/>
              </a:lnSpc>
            </a:pPr>
            <a:r>
              <a:rPr lang="en-US" sz="3200" dirty="0">
                <a:solidFill>
                  <a:srgbClr val="844057"/>
                </a:solidFill>
                <a:latin typeface="Open Sans Light"/>
              </a:rPr>
              <a:t>De </a:t>
            </a:r>
            <a:r>
              <a:rPr lang="en-US" sz="3200" dirty="0" err="1">
                <a:solidFill>
                  <a:srgbClr val="844057"/>
                </a:solidFill>
                <a:latin typeface="Open Sans Light"/>
              </a:rPr>
              <a:t>quem</a:t>
            </a:r>
            <a:r>
              <a:rPr lang="en-US" sz="3200" dirty="0">
                <a:solidFill>
                  <a:srgbClr val="844057"/>
                </a:solidFill>
                <a:latin typeface="Open Sans Light"/>
              </a:rPr>
              <a:t> </a:t>
            </a:r>
            <a:r>
              <a:rPr lang="en-US" sz="3200" dirty="0" err="1">
                <a:solidFill>
                  <a:srgbClr val="844057"/>
                </a:solidFill>
                <a:latin typeface="Open Sans Light"/>
              </a:rPr>
              <a:t>vem</a:t>
            </a:r>
            <a:r>
              <a:rPr lang="en-US" sz="3200" dirty="0">
                <a:solidFill>
                  <a:srgbClr val="844057"/>
                </a:solidFill>
                <a:latin typeface="Open Sans Light"/>
              </a:rPr>
              <a:t> </a:t>
            </a:r>
          </a:p>
          <a:p>
            <a:pPr>
              <a:lnSpc>
                <a:spcPts val="4759"/>
              </a:lnSpc>
            </a:pPr>
            <a:r>
              <a:rPr lang="en-US" sz="3200" dirty="0" err="1">
                <a:solidFill>
                  <a:srgbClr val="844057"/>
                </a:solidFill>
                <a:latin typeface="Open Sans Light"/>
              </a:rPr>
              <a:t>Primeiro</a:t>
            </a:r>
            <a:endParaRPr lang="en-US" sz="3200" dirty="0">
              <a:solidFill>
                <a:srgbClr val="844057"/>
              </a:solidFill>
              <a:latin typeface="Open Sans Light"/>
            </a:endParaRPr>
          </a:p>
          <a:p>
            <a:pPr>
              <a:lnSpc>
                <a:spcPts val="4759"/>
              </a:lnSpc>
            </a:pPr>
            <a:r>
              <a:rPr lang="en-US" sz="3200" dirty="0" err="1">
                <a:solidFill>
                  <a:srgbClr val="844057"/>
                </a:solidFill>
                <a:latin typeface="Open Sans Light"/>
              </a:rPr>
              <a:t>Num</a:t>
            </a:r>
            <a:r>
              <a:rPr lang="en-US" sz="3200" dirty="0">
                <a:solidFill>
                  <a:srgbClr val="844057"/>
                </a:solidFill>
                <a:latin typeface="Open Sans Light"/>
              </a:rPr>
              <a:t> </a:t>
            </a:r>
            <a:r>
              <a:rPr lang="en-US" sz="3200" dirty="0" err="1">
                <a:solidFill>
                  <a:srgbClr val="844057"/>
                </a:solidFill>
                <a:latin typeface="Open Sans Light"/>
              </a:rPr>
              <a:t>berço</a:t>
            </a:r>
            <a:endParaRPr lang="en-US" sz="3200" dirty="0">
              <a:solidFill>
                <a:srgbClr val="844057"/>
              </a:solidFill>
              <a:latin typeface="Open Sans Light"/>
            </a:endParaRPr>
          </a:p>
          <a:p>
            <a:pPr>
              <a:lnSpc>
                <a:spcPts val="4759"/>
              </a:lnSpc>
            </a:pPr>
            <a:r>
              <a:rPr lang="en-US" sz="3200" dirty="0" err="1">
                <a:solidFill>
                  <a:srgbClr val="844057"/>
                </a:solidFill>
                <a:latin typeface="Open Sans Light"/>
              </a:rPr>
              <a:t>Num</a:t>
            </a:r>
            <a:r>
              <a:rPr lang="en-US" sz="3200" dirty="0">
                <a:solidFill>
                  <a:srgbClr val="844057"/>
                </a:solidFill>
                <a:latin typeface="Open Sans Light"/>
              </a:rPr>
              <a:t> </a:t>
            </a:r>
            <a:r>
              <a:rPr lang="en-US" sz="3200" dirty="0" err="1">
                <a:solidFill>
                  <a:srgbClr val="844057"/>
                </a:solidFill>
                <a:latin typeface="Open Sans Light"/>
              </a:rPr>
              <a:t>corpo</a:t>
            </a:r>
            <a:endParaRPr lang="en-US" sz="3200" dirty="0">
              <a:solidFill>
                <a:srgbClr val="844057"/>
              </a:solidFill>
              <a:latin typeface="Open Sans Light"/>
            </a:endParaRPr>
          </a:p>
          <a:p>
            <a:pPr>
              <a:lnSpc>
                <a:spcPts val="4759"/>
              </a:lnSpc>
            </a:pPr>
            <a:r>
              <a:rPr lang="en-US" sz="3200" dirty="0" err="1">
                <a:solidFill>
                  <a:srgbClr val="844057"/>
                </a:solidFill>
                <a:latin typeface="Open Sans Light"/>
              </a:rPr>
              <a:t>Numas</a:t>
            </a:r>
            <a:r>
              <a:rPr lang="en-US" sz="3200" dirty="0">
                <a:solidFill>
                  <a:srgbClr val="844057"/>
                </a:solidFill>
                <a:latin typeface="Open Sans Light"/>
              </a:rPr>
              <a:t> </a:t>
            </a:r>
            <a:r>
              <a:rPr lang="en-US" sz="3200" dirty="0" err="1">
                <a:solidFill>
                  <a:srgbClr val="844057"/>
                </a:solidFill>
                <a:latin typeface="Open Sans Light"/>
              </a:rPr>
              <a:t>portas</a:t>
            </a:r>
            <a:endParaRPr lang="en-US" sz="3200" dirty="0">
              <a:solidFill>
                <a:srgbClr val="844057"/>
              </a:solidFill>
              <a:latin typeface="Open Sans Light"/>
            </a:endParaRPr>
          </a:p>
        </p:txBody>
      </p:sp>
      <p:sp>
        <p:nvSpPr>
          <p:cNvPr id="3" name="TextBox 3"/>
          <p:cNvSpPr txBox="1"/>
          <p:nvPr/>
        </p:nvSpPr>
        <p:spPr>
          <a:xfrm>
            <a:off x="12288676" y="8677910"/>
            <a:ext cx="3720703" cy="580390"/>
          </a:xfrm>
          <a:prstGeom prst="rect">
            <a:avLst/>
          </a:prstGeom>
        </p:spPr>
        <p:txBody>
          <a:bodyPr lIns="0" tIns="0" rIns="0" bIns="0" rtlCol="0" anchor="t">
            <a:spAutoFit/>
          </a:bodyPr>
          <a:lstStyle/>
          <a:p>
            <a:pPr algn="ctr">
              <a:lnSpc>
                <a:spcPts val="4759"/>
              </a:lnSpc>
            </a:pPr>
            <a:r>
              <a:rPr lang="en-US" sz="3400">
                <a:solidFill>
                  <a:srgbClr val="844057"/>
                </a:solidFill>
                <a:latin typeface="Open Sans Light"/>
              </a:rPr>
              <a:t>por Candai Calmon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5765173" y="2554848"/>
            <a:ext cx="11998007" cy="6703452"/>
            <a:chOff x="0" y="0"/>
            <a:chExt cx="15997343" cy="8937936"/>
          </a:xfrm>
        </p:grpSpPr>
        <p:sp>
          <p:nvSpPr>
            <p:cNvPr id="3" name="TextBox 3"/>
            <p:cNvSpPr txBox="1"/>
            <p:nvPr/>
          </p:nvSpPr>
          <p:spPr>
            <a:xfrm>
              <a:off x="0" y="-28575"/>
              <a:ext cx="15997343" cy="7723672"/>
            </a:xfrm>
            <a:prstGeom prst="rect">
              <a:avLst/>
            </a:prstGeom>
          </p:spPr>
          <p:txBody>
            <a:bodyPr lIns="0" tIns="0" rIns="0" bIns="0" rtlCol="0" anchor="t">
              <a:spAutoFit/>
            </a:bodyPr>
            <a:lstStyle/>
            <a:p>
              <a:pPr algn="r">
                <a:lnSpc>
                  <a:spcPts val="2729"/>
                </a:lnSpc>
              </a:pPr>
              <a:r>
                <a:rPr lang="en-US" sz="2099" spc="125">
                  <a:solidFill>
                    <a:srgbClr val="844057"/>
                  </a:solidFill>
                  <a:latin typeface="Rosario Bold"/>
                </a:rPr>
                <a:t>LIA ME BOTOU NUMA CIRANDA</a:t>
              </a:r>
            </a:p>
            <a:p>
              <a:pPr algn="r">
                <a:lnSpc>
                  <a:spcPts val="2729"/>
                </a:lnSpc>
              </a:pPr>
              <a:r>
                <a:rPr lang="en-US" sz="2099" spc="125">
                  <a:solidFill>
                    <a:srgbClr val="844057"/>
                  </a:solidFill>
                  <a:latin typeface="Rosario Bold"/>
                </a:rPr>
                <a:t>Apontou a importância de UMA PESQUISA DIRECIONADA E O COLORIDO DA</a:t>
              </a:r>
            </a:p>
            <a:p>
              <a:pPr algn="r">
                <a:lnSpc>
                  <a:spcPts val="2729"/>
                </a:lnSpc>
              </a:pPr>
              <a:r>
                <a:rPr lang="en-US" sz="2099" spc="125">
                  <a:solidFill>
                    <a:srgbClr val="844057"/>
                  </a:solidFill>
                  <a:latin typeface="Rosario Bold"/>
                </a:rPr>
                <a:t>CONSCIÊNCIA</a:t>
              </a:r>
            </a:p>
            <a:p>
              <a:pPr algn="r">
                <a:lnSpc>
                  <a:spcPts val="2729"/>
                </a:lnSpc>
              </a:pPr>
              <a:r>
                <a:rPr lang="en-US" sz="2099" spc="125">
                  <a:solidFill>
                    <a:srgbClr val="844057"/>
                  </a:solidFill>
                  <a:latin typeface="Rosario Bold"/>
                </a:rPr>
                <a:t>CONTEMPORÂNEA EM SEU TEMPO, NÃO PENSAVA EM RETROCESSO</a:t>
              </a:r>
            </a:p>
            <a:p>
              <a:pPr algn="r">
                <a:lnSpc>
                  <a:spcPts val="2729"/>
                </a:lnSpc>
              </a:pPr>
              <a:r>
                <a:rPr lang="en-US" sz="2099" spc="125">
                  <a:solidFill>
                    <a:srgbClr val="844057"/>
                  </a:solidFill>
                  <a:latin typeface="Rosario Bold"/>
                </a:rPr>
                <a:t>FALOU DA IMPORTÂNCIA DE SE REGISTRAR CADA PROCESSO</a:t>
              </a:r>
            </a:p>
            <a:p>
              <a:pPr algn="r">
                <a:lnSpc>
                  <a:spcPts val="2729"/>
                </a:lnSpc>
              </a:pPr>
              <a:r>
                <a:rPr lang="en-US" sz="2099" spc="125">
                  <a:solidFill>
                    <a:srgbClr val="844057"/>
                  </a:solidFill>
                  <a:latin typeface="Rosario Bold"/>
                </a:rPr>
                <a:t>EU QUE SEMPRE O FIZ DE MANEIRA NÃO SISTEMATIZADA</a:t>
              </a:r>
            </a:p>
            <a:p>
              <a:pPr algn="r">
                <a:lnSpc>
                  <a:spcPts val="2729"/>
                </a:lnSpc>
              </a:pPr>
              <a:r>
                <a:rPr lang="en-US" sz="2099" spc="125">
                  <a:solidFill>
                    <a:srgbClr val="844057"/>
                  </a:solidFill>
                  <a:latin typeface="Rosario Bold"/>
                </a:rPr>
                <a:t>RECONHECI QUE NÃO É TARDE, OS REGISTROS QUE TENHO VALE A REMADA</a:t>
              </a:r>
            </a:p>
            <a:p>
              <a:pPr algn="r">
                <a:lnSpc>
                  <a:spcPts val="2729"/>
                </a:lnSpc>
              </a:pPr>
              <a:r>
                <a:rPr lang="en-US" sz="2099" spc="125">
                  <a:solidFill>
                    <a:srgbClr val="844057"/>
                  </a:solidFill>
                  <a:latin typeface="Rosario Bold"/>
                </a:rPr>
                <a:t>ELA CARREGA SUA PRÓPRIA INTERPRETAÇÃO DOS CONCEITOS DE LABAN</a:t>
              </a:r>
            </a:p>
            <a:p>
              <a:pPr algn="r">
                <a:lnSpc>
                  <a:spcPts val="2729"/>
                </a:lnSpc>
              </a:pPr>
              <a:r>
                <a:rPr lang="en-US" sz="2099" spc="125">
                  <a:solidFill>
                    <a:srgbClr val="844057"/>
                  </a:solidFill>
                  <a:latin typeface="Rosario Bold"/>
                </a:rPr>
                <a:t>E EU VOU SEGUINDO MINHA PESQUISA COM ATENÇÃO EM REGISTRAR OS PROCEDIMENTOS</a:t>
              </a:r>
            </a:p>
            <a:p>
              <a:pPr algn="r">
                <a:lnSpc>
                  <a:spcPts val="2729"/>
                </a:lnSpc>
              </a:pPr>
              <a:r>
                <a:rPr lang="en-US" sz="2099" spc="125">
                  <a:solidFill>
                    <a:srgbClr val="844057"/>
                  </a:solidFill>
                  <a:latin typeface="Rosario Bold"/>
                </a:rPr>
                <a:t>QUE ME AGRADAM</a:t>
              </a:r>
            </a:p>
            <a:p>
              <a:pPr algn="r">
                <a:lnSpc>
                  <a:spcPts val="2729"/>
                </a:lnSpc>
              </a:pPr>
              <a:r>
                <a:rPr lang="en-US" sz="2099" spc="125">
                  <a:solidFill>
                    <a:srgbClr val="844057"/>
                  </a:solidFill>
                  <a:latin typeface="Rosario Bold"/>
                </a:rPr>
                <a:t>ELA DIZ QUE O SEU TRABALHO NAQUELE MOMENTO EM QUE DESBRAVAVA OS PROCESSOS</a:t>
              </a:r>
            </a:p>
            <a:p>
              <a:pPr algn="r">
                <a:lnSpc>
                  <a:spcPts val="2729"/>
                </a:lnSpc>
              </a:pPr>
              <a:r>
                <a:rPr lang="en-US" sz="2099" spc="125">
                  <a:solidFill>
                    <a:srgbClr val="844057"/>
                  </a:solidFill>
                  <a:latin typeface="Rosario Bold"/>
                </a:rPr>
                <a:t>COLABORATIVOS TINHAM RELAÇÃO COM OS MOVIMENTOS, MAS NÃO COM O ESPAÇO</a:t>
              </a:r>
            </a:p>
            <a:p>
              <a:pPr algn="r">
                <a:lnSpc>
                  <a:spcPts val="2729"/>
                </a:lnSpc>
              </a:pPr>
              <a:r>
                <a:rPr lang="en-US" sz="2099" spc="125">
                  <a:solidFill>
                    <a:srgbClr val="844057"/>
                  </a:solidFill>
                  <a:latin typeface="Rosario Bold"/>
                </a:rPr>
                <a:t>ERA ELA A ENCENADORA, E EU HOJE GOZO EM ME ARRISCAR NESTA FUNÇÃO E TORNAR</a:t>
              </a:r>
            </a:p>
            <a:p>
              <a:pPr algn="r">
                <a:lnSpc>
                  <a:spcPts val="2729"/>
                </a:lnSpc>
              </a:pPr>
              <a:r>
                <a:rPr lang="en-US" sz="2099" spc="125">
                  <a:solidFill>
                    <a:srgbClr val="844057"/>
                  </a:solidFill>
                  <a:latin typeface="Rosario Bold"/>
                </a:rPr>
                <a:t>PRODUTO A ENCENAÇÃO</a:t>
              </a:r>
            </a:p>
            <a:p>
              <a:pPr algn="r">
                <a:lnSpc>
                  <a:spcPts val="2729"/>
                </a:lnSpc>
              </a:pPr>
              <a:r>
                <a:rPr lang="en-US" sz="2099" spc="125">
                  <a:solidFill>
                    <a:srgbClr val="844057"/>
                  </a:solidFill>
                  <a:latin typeface="Rosario Bold"/>
                </a:rPr>
                <a:t>SEGURANDO O CORAÇÃO ME IMPULSIONO EM DIREÇÃO</a:t>
              </a:r>
            </a:p>
          </p:txBody>
        </p:sp>
        <p:sp>
          <p:nvSpPr>
            <p:cNvPr id="4" name="TextBox 4"/>
            <p:cNvSpPr txBox="1"/>
            <p:nvPr/>
          </p:nvSpPr>
          <p:spPr>
            <a:xfrm>
              <a:off x="2981540" y="8434845"/>
              <a:ext cx="13015802" cy="503091"/>
            </a:xfrm>
            <a:prstGeom prst="rect">
              <a:avLst/>
            </a:prstGeom>
          </p:spPr>
          <p:txBody>
            <a:bodyPr lIns="0" tIns="0" rIns="0" bIns="0" rtlCol="0" anchor="t">
              <a:spAutoFit/>
            </a:bodyPr>
            <a:lstStyle/>
            <a:p>
              <a:pPr algn="r">
                <a:lnSpc>
                  <a:spcPts val="3035"/>
                </a:lnSpc>
              </a:pPr>
              <a:r>
                <a:rPr lang="en-US" sz="2335" spc="233">
                  <a:solidFill>
                    <a:srgbClr val="844057"/>
                  </a:solidFill>
                  <a:latin typeface="Rosario"/>
                </a:rPr>
                <a:t>POR TUTTO GOMES</a:t>
              </a:r>
            </a:p>
          </p:txBody>
        </p:sp>
      </p:grpSp>
      <p:sp>
        <p:nvSpPr>
          <p:cNvPr id="5" name="AutoShape 5"/>
          <p:cNvSpPr/>
          <p:nvPr/>
        </p:nvSpPr>
        <p:spPr>
          <a:xfrm>
            <a:off x="-419100" y="-914400"/>
            <a:ext cx="4267200" cy="11582400"/>
          </a:xfrm>
          <a:prstGeom prst="rect">
            <a:avLst/>
          </a:prstGeom>
          <a:solidFill>
            <a:srgbClr val="844057"/>
          </a:solidFill>
        </p:spPr>
      </p:sp>
      <p:grpSp>
        <p:nvGrpSpPr>
          <p:cNvPr id="6" name="Group 6"/>
          <p:cNvGrpSpPr/>
          <p:nvPr/>
        </p:nvGrpSpPr>
        <p:grpSpPr>
          <a:xfrm>
            <a:off x="1028700" y="1028700"/>
            <a:ext cx="16230600" cy="952500"/>
            <a:chOff x="0" y="0"/>
            <a:chExt cx="21640800" cy="1270000"/>
          </a:xfrm>
        </p:grpSpPr>
        <p:sp>
          <p:nvSpPr>
            <p:cNvPr id="7" name="TextBox 7"/>
            <p:cNvSpPr txBox="1"/>
            <p:nvPr/>
          </p:nvSpPr>
          <p:spPr>
            <a:xfrm>
              <a:off x="9938975" y="0"/>
              <a:ext cx="11701825" cy="723900"/>
            </a:xfrm>
            <a:prstGeom prst="rect">
              <a:avLst/>
            </a:prstGeom>
          </p:spPr>
          <p:txBody>
            <a:bodyPr lIns="0" tIns="0" rIns="0" bIns="0" rtlCol="0" anchor="t">
              <a:spAutoFit/>
            </a:bodyPr>
            <a:lstStyle/>
            <a:p>
              <a:pPr algn="r">
                <a:lnSpc>
                  <a:spcPts val="4320"/>
                </a:lnSpc>
              </a:pPr>
              <a:r>
                <a:rPr lang="en-US" sz="3600" spc="144">
                  <a:solidFill>
                    <a:srgbClr val="844057"/>
                  </a:solidFill>
                  <a:latin typeface="Rosario"/>
                </a:rPr>
                <a:t>Lia Robatto</a:t>
              </a:r>
            </a:p>
          </p:txBody>
        </p:sp>
        <p:sp>
          <p:nvSpPr>
            <p:cNvPr id="8" name="AutoShape 8"/>
            <p:cNvSpPr/>
            <p:nvPr/>
          </p:nvSpPr>
          <p:spPr>
            <a:xfrm>
              <a:off x="0" y="1219200"/>
              <a:ext cx="21640800" cy="50800"/>
            </a:xfrm>
            <a:prstGeom prst="rect">
              <a:avLst/>
            </a:prstGeom>
            <a:solidFill>
              <a:srgbClr val="844057"/>
            </a:solidFill>
          </p:spPr>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243"/>
          <a:stretch>
            <a:fillRect/>
          </a:stretch>
        </p:blipFill>
        <p:spPr>
          <a:xfrm>
            <a:off x="5761791" y="4792258"/>
            <a:ext cx="6868938" cy="5494742"/>
          </a:xfrm>
          <a:prstGeom prst="rect">
            <a:avLst/>
          </a:prstGeom>
        </p:spPr>
      </p:pic>
      <p:pic>
        <p:nvPicPr>
          <p:cNvPr id="3" name="Picture 3"/>
          <p:cNvPicPr>
            <a:picLocks noChangeAspect="1"/>
          </p:cNvPicPr>
          <p:nvPr/>
        </p:nvPicPr>
        <p:blipFill>
          <a:blip r:embed="rId3"/>
          <a:srcRect l="10987" t="25619" r="10987"/>
          <a:stretch>
            <a:fillRect/>
          </a:stretch>
        </p:blipFill>
        <p:spPr>
          <a:xfrm>
            <a:off x="0" y="0"/>
            <a:ext cx="6069915" cy="10287000"/>
          </a:xfrm>
          <a:prstGeom prst="rect">
            <a:avLst/>
          </a:prstGeom>
        </p:spPr>
      </p:pic>
      <p:pic>
        <p:nvPicPr>
          <p:cNvPr id="4" name="Picture 4"/>
          <p:cNvPicPr>
            <a:picLocks noChangeAspect="1"/>
          </p:cNvPicPr>
          <p:nvPr/>
        </p:nvPicPr>
        <p:blipFill>
          <a:blip r:embed="rId4"/>
          <a:srcRect l="20938" t="18512" r="1939" b="6679"/>
          <a:stretch>
            <a:fillRect/>
          </a:stretch>
        </p:blipFill>
        <p:spPr>
          <a:xfrm>
            <a:off x="12322605" y="0"/>
            <a:ext cx="5965395" cy="10287000"/>
          </a:xfrm>
          <a:prstGeom prst="rect">
            <a:avLst/>
          </a:prstGeom>
        </p:spPr>
      </p:pic>
      <p:pic>
        <p:nvPicPr>
          <p:cNvPr id="5" name="Picture 5"/>
          <p:cNvPicPr>
            <a:picLocks noChangeAspect="1"/>
          </p:cNvPicPr>
          <p:nvPr/>
        </p:nvPicPr>
        <p:blipFill>
          <a:blip r:embed="rId5"/>
          <a:srcRect l="3121" r="3121"/>
          <a:stretch>
            <a:fillRect/>
          </a:stretch>
        </p:blipFill>
        <p:spPr>
          <a:xfrm>
            <a:off x="6069915" y="32638"/>
            <a:ext cx="6252690" cy="50017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93812"/>
            <a:ext cx="15412111" cy="7964488"/>
            <a:chOff x="0" y="0"/>
            <a:chExt cx="20549482" cy="10619317"/>
          </a:xfrm>
        </p:grpSpPr>
        <p:sp>
          <p:nvSpPr>
            <p:cNvPr id="3" name="TextBox 3"/>
            <p:cNvSpPr txBox="1"/>
            <p:nvPr/>
          </p:nvSpPr>
          <p:spPr>
            <a:xfrm>
              <a:off x="0" y="104775"/>
              <a:ext cx="20549482" cy="2333625"/>
            </a:xfrm>
            <a:prstGeom prst="rect">
              <a:avLst/>
            </a:prstGeom>
          </p:spPr>
          <p:txBody>
            <a:bodyPr lIns="0" tIns="0" rIns="0" bIns="0" rtlCol="0" anchor="t">
              <a:spAutoFit/>
            </a:bodyPr>
            <a:lstStyle/>
            <a:p>
              <a:pPr>
                <a:lnSpc>
                  <a:spcPts val="13200"/>
                </a:lnSpc>
              </a:pPr>
              <a:r>
                <a:rPr lang="en-US" sz="12000" spc="719">
                  <a:solidFill>
                    <a:srgbClr val="844057"/>
                  </a:solidFill>
                  <a:latin typeface="Alegreya SC"/>
                </a:rPr>
                <a:t>Vanda Machado</a:t>
              </a:r>
            </a:p>
          </p:txBody>
        </p:sp>
        <p:sp>
          <p:nvSpPr>
            <p:cNvPr id="4" name="TextBox 4"/>
            <p:cNvSpPr txBox="1"/>
            <p:nvPr/>
          </p:nvSpPr>
          <p:spPr>
            <a:xfrm>
              <a:off x="0" y="3172649"/>
              <a:ext cx="20549482" cy="638175"/>
            </a:xfrm>
            <a:prstGeom prst="rect">
              <a:avLst/>
            </a:prstGeom>
          </p:spPr>
          <p:txBody>
            <a:bodyPr lIns="0" tIns="0" rIns="0" bIns="0" rtlCol="0" anchor="t">
              <a:spAutoFit/>
            </a:bodyPr>
            <a:lstStyle/>
            <a:p>
              <a:pPr>
                <a:lnSpc>
                  <a:spcPts val="3900"/>
                </a:lnSpc>
              </a:pPr>
              <a:r>
                <a:rPr lang="en-US" sz="3000" spc="300">
                  <a:solidFill>
                    <a:srgbClr val="844057"/>
                  </a:solidFill>
                  <a:latin typeface="Rosario"/>
                </a:rPr>
                <a:t>POR LUIZA MEIRELES</a:t>
              </a:r>
            </a:p>
          </p:txBody>
        </p:sp>
        <p:sp>
          <p:nvSpPr>
            <p:cNvPr id="5" name="TextBox 5"/>
            <p:cNvSpPr txBox="1"/>
            <p:nvPr/>
          </p:nvSpPr>
          <p:spPr>
            <a:xfrm>
              <a:off x="0" y="4713393"/>
              <a:ext cx="20549482" cy="5905923"/>
            </a:xfrm>
            <a:prstGeom prst="rect">
              <a:avLst/>
            </a:prstGeom>
          </p:spPr>
          <p:txBody>
            <a:bodyPr lIns="0" tIns="0" rIns="0" bIns="0" rtlCol="0" anchor="t">
              <a:spAutoFit/>
            </a:bodyPr>
            <a:lstStyle/>
            <a:p>
              <a:pPr>
                <a:lnSpc>
                  <a:spcPts val="3919"/>
                </a:lnSpc>
              </a:pPr>
              <a:r>
                <a:rPr lang="en-US" sz="2800" spc="56">
                  <a:solidFill>
                    <a:srgbClr val="844057"/>
                  </a:solidFill>
                  <a:latin typeface="Rosario"/>
                </a:rPr>
                <a:t>Depois de ouvir atentamente tudo que a admirável </a:t>
              </a:r>
            </a:p>
            <a:p>
              <a:pPr>
                <a:lnSpc>
                  <a:spcPts val="3919"/>
                </a:lnSpc>
              </a:pPr>
              <a:r>
                <a:rPr lang="en-US" sz="2800" spc="56">
                  <a:solidFill>
                    <a:srgbClr val="844057"/>
                  </a:solidFill>
                  <a:latin typeface="Rosario"/>
                </a:rPr>
                <a:t>Vanda Machado dividiu com nossa turma c</a:t>
              </a:r>
            </a:p>
            <a:p>
              <a:pPr>
                <a:lnSpc>
                  <a:spcPts val="3919"/>
                </a:lnSpc>
              </a:pPr>
              <a:r>
                <a:rPr lang="en-US" sz="2800" spc="56">
                  <a:solidFill>
                    <a:srgbClr val="844057"/>
                  </a:solidFill>
                  <a:latin typeface="Rosario"/>
                </a:rPr>
                <a:t>omo uma verdadeira Griô, não é possível não </a:t>
              </a:r>
            </a:p>
            <a:p>
              <a:pPr>
                <a:lnSpc>
                  <a:spcPts val="3919"/>
                </a:lnSpc>
              </a:pPr>
              <a:r>
                <a:rPr lang="en-US" sz="2800" spc="56">
                  <a:solidFill>
                    <a:srgbClr val="844057"/>
                  </a:solidFill>
                  <a:latin typeface="Rosario"/>
                </a:rPr>
                <a:t>me afetar por tamanho afeto e generosidade</a:t>
              </a:r>
            </a:p>
            <a:p>
              <a:pPr>
                <a:lnSpc>
                  <a:spcPts val="3919"/>
                </a:lnSpc>
              </a:pPr>
              <a:r>
                <a:rPr lang="en-US" sz="2800" spc="56">
                  <a:solidFill>
                    <a:srgbClr val="844057"/>
                  </a:solidFill>
                  <a:latin typeface="Rosario"/>
                </a:rPr>
                <a:t>vindos de uma professora</a:t>
              </a:r>
            </a:p>
            <a:p>
              <a:pPr>
                <a:lnSpc>
                  <a:spcPts val="3919"/>
                </a:lnSpc>
              </a:pPr>
              <a:r>
                <a:rPr lang="en-US" sz="2800" spc="56">
                  <a:solidFill>
                    <a:srgbClr val="844057"/>
                  </a:solidFill>
                  <a:latin typeface="Rosario"/>
                </a:rPr>
                <a:t>com experiência profissional</a:t>
              </a:r>
            </a:p>
            <a:p>
              <a:pPr>
                <a:lnSpc>
                  <a:spcPts val="3919"/>
                </a:lnSpc>
              </a:pPr>
              <a:r>
                <a:rPr lang="en-US" sz="2800" spc="56">
                  <a:solidFill>
                    <a:srgbClr val="844057"/>
                  </a:solidFill>
                  <a:latin typeface="Rosario"/>
                </a:rPr>
                <a:t>incontestável. O reconhecimento e a</a:t>
              </a:r>
            </a:p>
            <a:p>
              <a:pPr>
                <a:lnSpc>
                  <a:spcPts val="3919"/>
                </a:lnSpc>
              </a:pPr>
              <a:r>
                <a:rPr lang="en-US" sz="2800" spc="56">
                  <a:solidFill>
                    <a:srgbClr val="844057"/>
                  </a:solidFill>
                  <a:latin typeface="Rosario"/>
                </a:rPr>
                <a:t>valorização de nossa ancestralidade</a:t>
              </a:r>
            </a:p>
            <a:p>
              <a:pPr>
                <a:lnSpc>
                  <a:spcPts val="3919"/>
                </a:lnSpc>
              </a:pPr>
              <a:r>
                <a:rPr lang="en-US" sz="2800" spc="56">
                  <a:solidFill>
                    <a:srgbClr val="844057"/>
                  </a:solidFill>
                  <a:latin typeface="Rosario"/>
                </a:rPr>
                <a:t>são de uma beleza arrebatadora.</a:t>
              </a:r>
            </a:p>
          </p:txBody>
        </p:sp>
      </p:grpSp>
      <p:grpSp>
        <p:nvGrpSpPr>
          <p:cNvPr id="6" name="Group 6"/>
          <p:cNvGrpSpPr/>
          <p:nvPr/>
        </p:nvGrpSpPr>
        <p:grpSpPr>
          <a:xfrm>
            <a:off x="1028700" y="2039039"/>
            <a:ext cx="16230600" cy="1066800"/>
            <a:chOff x="0" y="0"/>
            <a:chExt cx="21640800" cy="1422400"/>
          </a:xfrm>
        </p:grpSpPr>
        <p:sp>
          <p:nvSpPr>
            <p:cNvPr id="7" name="TextBox 7"/>
            <p:cNvSpPr txBox="1"/>
            <p:nvPr/>
          </p:nvSpPr>
          <p:spPr>
            <a:xfrm>
              <a:off x="1607096" y="0"/>
              <a:ext cx="20033704" cy="723900"/>
            </a:xfrm>
            <a:prstGeom prst="rect">
              <a:avLst/>
            </a:prstGeom>
          </p:spPr>
          <p:txBody>
            <a:bodyPr lIns="0" tIns="0" rIns="0" bIns="0" rtlCol="0" anchor="t">
              <a:spAutoFit/>
            </a:bodyPr>
            <a:lstStyle/>
            <a:p>
              <a:pPr algn="r">
                <a:lnSpc>
                  <a:spcPts val="4320"/>
                </a:lnSpc>
              </a:pPr>
              <a:endParaRPr/>
            </a:p>
          </p:txBody>
        </p:sp>
        <p:sp>
          <p:nvSpPr>
            <p:cNvPr id="8" name="AutoShape 8"/>
            <p:cNvSpPr/>
            <p:nvPr/>
          </p:nvSpPr>
          <p:spPr>
            <a:xfrm>
              <a:off x="0" y="1371600"/>
              <a:ext cx="21640800" cy="50800"/>
            </a:xfrm>
            <a:prstGeom prst="rect">
              <a:avLst/>
            </a:prstGeom>
            <a:solidFill>
              <a:srgbClr val="844057"/>
            </a:solidFill>
          </p:spPr>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grpSp>
        <p:nvGrpSpPr>
          <p:cNvPr id="2" name="Group 2"/>
          <p:cNvGrpSpPr/>
          <p:nvPr/>
        </p:nvGrpSpPr>
        <p:grpSpPr>
          <a:xfrm>
            <a:off x="1628740" y="-1261999"/>
            <a:ext cx="13464953" cy="11340813"/>
            <a:chOff x="0" y="0"/>
            <a:chExt cx="17953270" cy="15121084"/>
          </a:xfrm>
        </p:grpSpPr>
        <p:sp>
          <p:nvSpPr>
            <p:cNvPr id="3" name="TextBox 3"/>
            <p:cNvSpPr txBox="1"/>
            <p:nvPr/>
          </p:nvSpPr>
          <p:spPr>
            <a:xfrm>
              <a:off x="0" y="85725"/>
              <a:ext cx="17953270" cy="1661940"/>
            </a:xfrm>
            <a:prstGeom prst="rect">
              <a:avLst/>
            </a:prstGeom>
          </p:spPr>
          <p:txBody>
            <a:bodyPr lIns="0" tIns="0" rIns="0" bIns="0" rtlCol="0" anchor="t">
              <a:spAutoFit/>
            </a:bodyPr>
            <a:lstStyle/>
            <a:p>
              <a:pPr>
                <a:lnSpc>
                  <a:spcPts val="9460"/>
                </a:lnSpc>
              </a:pPr>
              <a:endParaRPr/>
            </a:p>
          </p:txBody>
        </p:sp>
        <p:sp>
          <p:nvSpPr>
            <p:cNvPr id="4" name="TextBox 4"/>
            <p:cNvSpPr txBox="1"/>
            <p:nvPr/>
          </p:nvSpPr>
          <p:spPr>
            <a:xfrm>
              <a:off x="0" y="2284875"/>
              <a:ext cx="17953270" cy="446441"/>
            </a:xfrm>
            <a:prstGeom prst="rect">
              <a:avLst/>
            </a:prstGeom>
          </p:spPr>
          <p:txBody>
            <a:bodyPr lIns="0" tIns="0" rIns="0" bIns="0" rtlCol="0" anchor="t">
              <a:spAutoFit/>
            </a:bodyPr>
            <a:lstStyle/>
            <a:p>
              <a:pPr>
                <a:lnSpc>
                  <a:spcPts val="2795"/>
                </a:lnSpc>
              </a:pPr>
              <a:r>
                <a:rPr lang="en-US" sz="2150" spc="215">
                  <a:solidFill>
                    <a:srgbClr val="FAF3F0"/>
                  </a:solidFill>
                  <a:latin typeface="Rosario"/>
                </a:rPr>
                <a:t>POR CANDAI CALMON</a:t>
              </a:r>
            </a:p>
          </p:txBody>
        </p:sp>
        <p:sp>
          <p:nvSpPr>
            <p:cNvPr id="5" name="TextBox 5"/>
            <p:cNvSpPr txBox="1"/>
            <p:nvPr/>
          </p:nvSpPr>
          <p:spPr>
            <a:xfrm>
              <a:off x="0" y="3362023"/>
              <a:ext cx="17953270" cy="11759061"/>
            </a:xfrm>
            <a:prstGeom prst="rect">
              <a:avLst/>
            </a:prstGeom>
          </p:spPr>
          <p:txBody>
            <a:bodyPr lIns="0" tIns="0" rIns="0" bIns="0" rtlCol="0" anchor="t">
              <a:spAutoFit/>
            </a:bodyPr>
            <a:lstStyle/>
            <a:p>
              <a:pPr>
                <a:lnSpc>
                  <a:spcPts val="3920"/>
                </a:lnSpc>
              </a:pPr>
              <a:r>
                <a:rPr lang="en-US" sz="2800" spc="56">
                  <a:solidFill>
                    <a:srgbClr val="FAF3F0"/>
                  </a:solidFill>
                  <a:latin typeface="Rosario"/>
                </a:rPr>
                <a:t>Vanda </a:t>
              </a:r>
              <a:r>
                <a:rPr lang="en-US" sz="2800" spc="56">
                  <a:solidFill>
                    <a:srgbClr val="FAF3F0"/>
                  </a:solidFill>
                  <a:latin typeface="Arimo"/>
                </a:rPr>
                <a:t>Machad</a:t>
              </a:r>
              <a:r>
                <a:rPr lang="en-US" sz="2800" spc="56">
                  <a:solidFill>
                    <a:srgbClr val="FAF3F0"/>
                  </a:solidFill>
                  <a:latin typeface="Rosario"/>
                </a:rPr>
                <a:t>o                                                            linhagem</a:t>
              </a:r>
            </a:p>
            <a:p>
              <a:pPr>
                <a:lnSpc>
                  <a:spcPts val="3920"/>
                </a:lnSpc>
              </a:pPr>
              <a:r>
                <a:rPr lang="en-US" sz="2800" spc="56">
                  <a:solidFill>
                    <a:srgbClr val="FAF3F0"/>
                  </a:solidFill>
                  <a:latin typeface="Rosario"/>
                </a:rPr>
                <a:t>escutei, me falaram, escutei</a:t>
              </a:r>
            </a:p>
            <a:p>
              <a:pPr>
                <a:lnSpc>
                  <a:spcPts val="3920"/>
                </a:lnSpc>
              </a:pPr>
              <a:r>
                <a:rPr lang="en-US" sz="2800" spc="56">
                  <a:solidFill>
                    <a:srgbClr val="FAF3F0"/>
                  </a:solidFill>
                  <a:latin typeface="Rosario"/>
                </a:rPr>
                <a:t>que ela tem dendê de sangue cor de ouro</a:t>
              </a:r>
            </a:p>
            <a:p>
              <a:pPr>
                <a:lnSpc>
                  <a:spcPts val="3920"/>
                </a:lnSpc>
              </a:pPr>
              <a:r>
                <a:rPr lang="en-US" sz="2800" spc="56">
                  <a:solidFill>
                    <a:srgbClr val="FAF3F0"/>
                  </a:solidFill>
                  <a:latin typeface="Rosario"/>
                </a:rPr>
                <a:t>que sua semente é viva </a:t>
              </a:r>
            </a:p>
            <a:p>
              <a:pPr>
                <a:lnSpc>
                  <a:spcPts val="3920"/>
                </a:lnSpc>
              </a:pPr>
              <a:r>
                <a:rPr lang="en-US" sz="2800" spc="56">
                  <a:solidFill>
                    <a:srgbClr val="FAF3F0"/>
                  </a:solidFill>
                  <a:latin typeface="Rosario"/>
                </a:rPr>
                <a:t>que em suas mãos germina </a:t>
              </a:r>
            </a:p>
            <a:p>
              <a:pPr>
                <a:lnSpc>
                  <a:spcPts val="3920"/>
                </a:lnSpc>
              </a:pPr>
              <a:r>
                <a:rPr lang="en-US" sz="2800" spc="56">
                  <a:solidFill>
                    <a:srgbClr val="FAF3F0"/>
                  </a:solidFill>
                  <a:latin typeface="Rosario"/>
                </a:rPr>
                <a:t>sonhos de um povo do passado</a:t>
              </a:r>
            </a:p>
            <a:p>
              <a:pPr>
                <a:lnSpc>
                  <a:spcPts val="3920"/>
                </a:lnSpc>
              </a:pPr>
              <a:r>
                <a:rPr lang="en-US" sz="2800" spc="56">
                  <a:solidFill>
                    <a:srgbClr val="FAF3F0"/>
                  </a:solidFill>
                  <a:latin typeface="Rosario"/>
                </a:rPr>
                <a:t> </a:t>
              </a:r>
            </a:p>
            <a:p>
              <a:pPr>
                <a:lnSpc>
                  <a:spcPts val="3920"/>
                </a:lnSpc>
              </a:pPr>
              <a:r>
                <a:rPr lang="en-US" sz="2800" spc="56">
                  <a:solidFill>
                    <a:srgbClr val="FAF3F0"/>
                  </a:solidFill>
                  <a:latin typeface="Rosario"/>
                </a:rPr>
                <a:t>escutei, me falaram, escutei</a:t>
              </a:r>
            </a:p>
            <a:p>
              <a:pPr>
                <a:lnSpc>
                  <a:spcPts val="3920"/>
                </a:lnSpc>
              </a:pPr>
              <a:r>
                <a:rPr lang="en-US" sz="2800" spc="56">
                  <a:solidFill>
                    <a:srgbClr val="FAF3F0"/>
                  </a:solidFill>
                  <a:latin typeface="Rosario"/>
                </a:rPr>
                <a:t>que seus frutos são doces</a:t>
              </a:r>
            </a:p>
            <a:p>
              <a:pPr>
                <a:lnSpc>
                  <a:spcPts val="3920"/>
                </a:lnSpc>
              </a:pPr>
              <a:r>
                <a:rPr lang="en-US" sz="2800" spc="56">
                  <a:solidFill>
                    <a:srgbClr val="FAF3F0"/>
                  </a:solidFill>
                  <a:latin typeface="Rosario"/>
                </a:rPr>
                <a:t>que seus pensamentos alumeia</a:t>
              </a:r>
            </a:p>
            <a:p>
              <a:pPr>
                <a:lnSpc>
                  <a:spcPts val="3920"/>
                </a:lnSpc>
              </a:pPr>
              <a:r>
                <a:rPr lang="en-US" sz="2800" spc="56">
                  <a:solidFill>
                    <a:srgbClr val="FAF3F0"/>
                  </a:solidFill>
                  <a:latin typeface="Rosario"/>
                </a:rPr>
                <a:t>que seus filhos lhe tem amor</a:t>
              </a:r>
            </a:p>
            <a:p>
              <a:pPr>
                <a:lnSpc>
                  <a:spcPts val="3920"/>
                </a:lnSpc>
              </a:pPr>
              <a:r>
                <a:rPr lang="en-US" sz="2800" spc="56">
                  <a:solidFill>
                    <a:srgbClr val="FAF3F0"/>
                  </a:solidFill>
                  <a:latin typeface="Rosario"/>
                </a:rPr>
                <a:t>e que há espinhos no seu chão</a:t>
              </a:r>
            </a:p>
            <a:p>
              <a:pPr>
                <a:lnSpc>
                  <a:spcPts val="3920"/>
                </a:lnSpc>
              </a:pPr>
              <a:r>
                <a:rPr lang="en-US" sz="2800" spc="56">
                  <a:solidFill>
                    <a:srgbClr val="FAF3F0"/>
                  </a:solidFill>
                  <a:latin typeface="Rosario"/>
                </a:rPr>
                <a:t> </a:t>
              </a:r>
            </a:p>
            <a:p>
              <a:pPr>
                <a:lnSpc>
                  <a:spcPts val="3920"/>
                </a:lnSpc>
              </a:pPr>
              <a:r>
                <a:rPr lang="en-US" sz="2800" spc="56">
                  <a:solidFill>
                    <a:srgbClr val="FAF3F0"/>
                  </a:solidFill>
                  <a:latin typeface="Rosario"/>
                </a:rPr>
                <a:t>escutei, me falaram, escutei</a:t>
              </a:r>
            </a:p>
            <a:p>
              <a:pPr>
                <a:lnSpc>
                  <a:spcPts val="3920"/>
                </a:lnSpc>
              </a:pPr>
              <a:r>
                <a:rPr lang="en-US" sz="2800" spc="56">
                  <a:solidFill>
                    <a:srgbClr val="FAF3F0"/>
                  </a:solidFill>
                  <a:latin typeface="Rosario"/>
                </a:rPr>
                <a:t>que é esse futuro que se quer</a:t>
              </a:r>
            </a:p>
            <a:p>
              <a:pPr>
                <a:lnSpc>
                  <a:spcPts val="3920"/>
                </a:lnSpc>
              </a:pPr>
              <a:r>
                <a:rPr lang="en-US" sz="2800" spc="56">
                  <a:solidFill>
                    <a:srgbClr val="FAF3F0"/>
                  </a:solidFill>
                  <a:latin typeface="Rosario"/>
                </a:rPr>
                <a:t>que é dessa fonte que se quer beber</a:t>
              </a:r>
            </a:p>
            <a:p>
              <a:pPr>
                <a:lnSpc>
                  <a:spcPts val="3920"/>
                </a:lnSpc>
              </a:pPr>
              <a:r>
                <a:rPr lang="en-US" sz="2800" spc="56">
                  <a:solidFill>
                    <a:srgbClr val="FAF3F0"/>
                  </a:solidFill>
                  <a:latin typeface="Rosario"/>
                </a:rPr>
                <a:t>que são essas palavras que se quer prosear</a:t>
              </a:r>
            </a:p>
            <a:p>
              <a:pPr>
                <a:lnSpc>
                  <a:spcPts val="3920"/>
                </a:lnSpc>
              </a:pPr>
              <a:r>
                <a:rPr lang="en-US" sz="2800" spc="56">
                  <a:solidFill>
                    <a:srgbClr val="FAF3F0"/>
                  </a:solidFill>
                  <a:latin typeface="Rosario"/>
                </a:rPr>
                <a:t>aqui e no além tempo</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614493" y="0"/>
            <a:ext cx="20231100" cy="5372100"/>
            <a:chOff x="0" y="0"/>
            <a:chExt cx="26974800" cy="7162800"/>
          </a:xfrm>
        </p:grpSpPr>
        <p:sp>
          <p:nvSpPr>
            <p:cNvPr id="3" name="AutoShape 3"/>
            <p:cNvSpPr/>
            <p:nvPr/>
          </p:nvSpPr>
          <p:spPr>
            <a:xfrm>
              <a:off x="0" y="0"/>
              <a:ext cx="26974800" cy="7162800"/>
            </a:xfrm>
            <a:prstGeom prst="rect">
              <a:avLst/>
            </a:prstGeom>
            <a:solidFill>
              <a:srgbClr val="FAF3F0">
                <a:alpha val="80000"/>
              </a:srgbClr>
            </a:solidFill>
          </p:spPr>
        </p:sp>
        <p:sp>
          <p:nvSpPr>
            <p:cNvPr id="4" name="TextBox 4"/>
            <p:cNvSpPr txBox="1"/>
            <p:nvPr/>
          </p:nvSpPr>
          <p:spPr>
            <a:xfrm>
              <a:off x="2667000" y="1314450"/>
              <a:ext cx="14915616" cy="4585123"/>
            </a:xfrm>
            <a:prstGeom prst="rect">
              <a:avLst/>
            </a:prstGeom>
          </p:spPr>
          <p:txBody>
            <a:bodyPr lIns="0" tIns="0" rIns="0" bIns="0" rtlCol="0" anchor="t">
              <a:spAutoFit/>
            </a:bodyPr>
            <a:lstStyle/>
            <a:p>
              <a:pPr>
                <a:lnSpc>
                  <a:spcPts val="3919"/>
                </a:lnSpc>
              </a:pPr>
              <a:r>
                <a:rPr lang="en-US" sz="2800" spc="56" dirty="0">
                  <a:solidFill>
                    <a:srgbClr val="844057"/>
                  </a:solidFill>
                  <a:latin typeface="Rosario"/>
                </a:rPr>
                <a:t>“</a:t>
              </a:r>
              <a:r>
                <a:rPr lang="en-US" sz="2800" spc="56" dirty="0" err="1">
                  <a:solidFill>
                    <a:srgbClr val="844057"/>
                  </a:solidFill>
                  <a:latin typeface="Rosario"/>
                </a:rPr>
                <a:t>Ninguém</a:t>
              </a:r>
              <a:r>
                <a:rPr lang="en-US" sz="2800" spc="56" dirty="0">
                  <a:solidFill>
                    <a:srgbClr val="844057"/>
                  </a:solidFill>
                  <a:latin typeface="Rosario"/>
                </a:rPr>
                <a:t> </a:t>
              </a:r>
              <a:r>
                <a:rPr lang="en-US" sz="2800" spc="56" dirty="0" err="1">
                  <a:solidFill>
                    <a:srgbClr val="844057"/>
                  </a:solidFill>
                  <a:latin typeface="Rosario"/>
                </a:rPr>
                <a:t>vai</a:t>
              </a:r>
              <a:r>
                <a:rPr lang="en-US" sz="2800" spc="56" dirty="0">
                  <a:solidFill>
                    <a:srgbClr val="844057"/>
                  </a:solidFill>
                  <a:latin typeface="Rosario"/>
                </a:rPr>
                <a:t> </a:t>
              </a:r>
              <a:r>
                <a:rPr lang="en-US" sz="2800" spc="56" dirty="0" err="1">
                  <a:solidFill>
                    <a:srgbClr val="844057"/>
                  </a:solidFill>
                  <a:latin typeface="Rosario"/>
                </a:rPr>
                <a:t>te</a:t>
              </a:r>
              <a:r>
                <a:rPr lang="en-US" sz="2800" spc="56" dirty="0">
                  <a:solidFill>
                    <a:srgbClr val="844057"/>
                  </a:solidFill>
                  <a:latin typeface="Rosario"/>
                </a:rPr>
                <a:t> </a:t>
              </a:r>
              <a:r>
                <a:rPr lang="en-US" sz="2800" spc="56" dirty="0" err="1">
                  <a:solidFill>
                    <a:srgbClr val="844057"/>
                  </a:solidFill>
                  <a:latin typeface="Rosario"/>
                </a:rPr>
                <a:t>dar</a:t>
              </a:r>
              <a:r>
                <a:rPr lang="en-US" sz="2800" spc="56" dirty="0">
                  <a:solidFill>
                    <a:srgbClr val="844057"/>
                  </a:solidFill>
                  <a:latin typeface="Rosario"/>
                </a:rPr>
                <a:t> a </a:t>
              </a:r>
              <a:r>
                <a:rPr lang="en-US" sz="2800" spc="56" dirty="0" err="1">
                  <a:solidFill>
                    <a:srgbClr val="844057"/>
                  </a:solidFill>
                  <a:latin typeface="Rosario"/>
                </a:rPr>
                <a:t>educação</a:t>
              </a:r>
              <a:r>
                <a:rPr lang="en-US" sz="2800" spc="56" dirty="0">
                  <a:solidFill>
                    <a:srgbClr val="844057"/>
                  </a:solidFill>
                  <a:latin typeface="Rosario"/>
                </a:rPr>
                <a:t> </a:t>
              </a:r>
              <a:r>
                <a:rPr lang="en-US" sz="2800" spc="56" dirty="0" err="1">
                  <a:solidFill>
                    <a:srgbClr val="844057"/>
                  </a:solidFill>
                  <a:latin typeface="Rosario"/>
                </a:rPr>
                <a:t>que</a:t>
              </a:r>
              <a:r>
                <a:rPr lang="en-US" sz="2800" spc="56" dirty="0">
                  <a:solidFill>
                    <a:srgbClr val="844057"/>
                  </a:solidFill>
                  <a:latin typeface="Rosario"/>
                </a:rPr>
                <a:t> </a:t>
              </a:r>
              <a:r>
                <a:rPr lang="en-US" sz="2800" spc="56" dirty="0" err="1">
                  <a:solidFill>
                    <a:srgbClr val="844057"/>
                  </a:solidFill>
                  <a:latin typeface="Rosario"/>
                </a:rPr>
                <a:t>você</a:t>
              </a:r>
              <a:r>
                <a:rPr lang="en-US" sz="2800" spc="56" dirty="0">
                  <a:solidFill>
                    <a:srgbClr val="844057"/>
                  </a:solidFill>
                  <a:latin typeface="Rosario"/>
                </a:rPr>
                <a:t> </a:t>
              </a:r>
              <a:r>
                <a:rPr lang="en-US" sz="2800" spc="56" dirty="0" err="1">
                  <a:solidFill>
                    <a:srgbClr val="844057"/>
                  </a:solidFill>
                  <a:latin typeface="Rosario"/>
                </a:rPr>
                <a:t>precisa</a:t>
              </a:r>
              <a:r>
                <a:rPr lang="en-US" sz="2800" spc="56" dirty="0">
                  <a:solidFill>
                    <a:srgbClr val="844057"/>
                  </a:solidFill>
                  <a:latin typeface="Rosario"/>
                </a:rPr>
                <a:t> </a:t>
              </a:r>
              <a:r>
                <a:rPr lang="en-US" sz="2800" spc="56" dirty="0" err="1">
                  <a:solidFill>
                    <a:srgbClr val="844057"/>
                  </a:solidFill>
                  <a:latin typeface="Rosario"/>
                </a:rPr>
                <a:t>para</a:t>
              </a:r>
              <a:r>
                <a:rPr lang="en-US" sz="2800" spc="56" dirty="0">
                  <a:solidFill>
                    <a:srgbClr val="844057"/>
                  </a:solidFill>
                  <a:latin typeface="Rosario"/>
                </a:rPr>
                <a:t> </a:t>
              </a:r>
              <a:r>
                <a:rPr lang="en-US" sz="2800" spc="56" dirty="0" err="1">
                  <a:solidFill>
                    <a:srgbClr val="844057"/>
                  </a:solidFill>
                  <a:latin typeface="Rosario"/>
                </a:rPr>
                <a:t>derrotá</a:t>
              </a:r>
              <a:r>
                <a:rPr lang="en-US" sz="2800" spc="56" dirty="0">
                  <a:solidFill>
                    <a:srgbClr val="844057"/>
                  </a:solidFill>
                  <a:latin typeface="Rosario"/>
                </a:rPr>
                <a:t>-los. </a:t>
              </a:r>
              <a:r>
                <a:rPr lang="en-US" sz="2800" spc="56" dirty="0" err="1">
                  <a:solidFill>
                    <a:srgbClr val="844057"/>
                  </a:solidFill>
                  <a:latin typeface="Rosario"/>
                </a:rPr>
                <a:t>Ninguém</a:t>
              </a:r>
              <a:r>
                <a:rPr lang="en-US" sz="2800" spc="56" dirty="0">
                  <a:solidFill>
                    <a:srgbClr val="844057"/>
                  </a:solidFill>
                  <a:latin typeface="Rosario"/>
                </a:rPr>
                <a:t> </a:t>
              </a:r>
              <a:r>
                <a:rPr lang="en-US" sz="2800" spc="56" dirty="0" err="1">
                  <a:solidFill>
                    <a:srgbClr val="844057"/>
                  </a:solidFill>
                  <a:latin typeface="Rosario"/>
                </a:rPr>
                <a:t>vai</a:t>
              </a:r>
              <a:r>
                <a:rPr lang="en-US" sz="2800" spc="56" dirty="0">
                  <a:solidFill>
                    <a:srgbClr val="844057"/>
                  </a:solidFill>
                  <a:latin typeface="Rosario"/>
                </a:rPr>
                <a:t> </a:t>
              </a:r>
              <a:r>
                <a:rPr lang="en-US" sz="2800" spc="56" dirty="0" err="1">
                  <a:solidFill>
                    <a:srgbClr val="844057"/>
                  </a:solidFill>
                  <a:latin typeface="Rosario"/>
                </a:rPr>
                <a:t>lhe</a:t>
              </a:r>
              <a:r>
                <a:rPr lang="en-US" sz="2800" spc="56" dirty="0">
                  <a:solidFill>
                    <a:srgbClr val="844057"/>
                  </a:solidFill>
                  <a:latin typeface="Rosario"/>
                </a:rPr>
                <a:t> </a:t>
              </a:r>
              <a:r>
                <a:rPr lang="en-US" sz="2800" spc="56" dirty="0" err="1">
                  <a:solidFill>
                    <a:srgbClr val="844057"/>
                  </a:solidFill>
                  <a:latin typeface="Rosario"/>
                </a:rPr>
                <a:t>ensinar</a:t>
              </a:r>
              <a:r>
                <a:rPr lang="en-US" sz="2800" spc="56" dirty="0">
                  <a:solidFill>
                    <a:srgbClr val="844057"/>
                  </a:solidFill>
                  <a:latin typeface="Rosario"/>
                </a:rPr>
                <a:t> </a:t>
              </a:r>
              <a:r>
                <a:rPr lang="en-US" sz="2800" spc="56" dirty="0" err="1">
                  <a:solidFill>
                    <a:srgbClr val="844057"/>
                  </a:solidFill>
                  <a:latin typeface="Rosario"/>
                </a:rPr>
                <a:t>sua</a:t>
              </a:r>
              <a:r>
                <a:rPr lang="en-US" sz="2800" spc="56" dirty="0">
                  <a:solidFill>
                    <a:srgbClr val="844057"/>
                  </a:solidFill>
                  <a:latin typeface="Rosario"/>
                </a:rPr>
                <a:t> </a:t>
              </a:r>
              <a:r>
                <a:rPr lang="en-US" sz="2800" spc="56" dirty="0" err="1">
                  <a:solidFill>
                    <a:srgbClr val="844057"/>
                  </a:solidFill>
                  <a:latin typeface="Rosario"/>
                </a:rPr>
                <a:t>verdadeira</a:t>
              </a:r>
              <a:r>
                <a:rPr lang="en-US" sz="2800" spc="56" dirty="0">
                  <a:solidFill>
                    <a:srgbClr val="844057"/>
                  </a:solidFill>
                  <a:latin typeface="Rosario"/>
                </a:rPr>
                <a:t> </a:t>
              </a:r>
              <a:r>
                <a:rPr lang="en-US" sz="2800" spc="56" dirty="0" err="1">
                  <a:solidFill>
                    <a:srgbClr val="844057"/>
                  </a:solidFill>
                  <a:latin typeface="Rosario"/>
                </a:rPr>
                <a:t>história</a:t>
              </a:r>
              <a:r>
                <a:rPr lang="en-US" sz="2800" spc="56" dirty="0">
                  <a:solidFill>
                    <a:srgbClr val="844057"/>
                  </a:solidFill>
                  <a:latin typeface="Rosario"/>
                </a:rPr>
                <a:t>, </a:t>
              </a:r>
              <a:r>
                <a:rPr lang="en-US" sz="2800" spc="56" dirty="0" err="1">
                  <a:solidFill>
                    <a:srgbClr val="844057"/>
                  </a:solidFill>
                  <a:latin typeface="Rosario"/>
                </a:rPr>
                <a:t>seus</a:t>
              </a:r>
              <a:r>
                <a:rPr lang="en-US" sz="2800" spc="56" dirty="0">
                  <a:solidFill>
                    <a:srgbClr val="844057"/>
                  </a:solidFill>
                  <a:latin typeface="Rosario"/>
                </a:rPr>
                <a:t> </a:t>
              </a:r>
              <a:r>
                <a:rPr lang="en-US" sz="2800" spc="56" dirty="0" err="1">
                  <a:solidFill>
                    <a:srgbClr val="844057"/>
                  </a:solidFill>
                  <a:latin typeface="Rosario"/>
                </a:rPr>
                <a:t>verdadeiros</a:t>
              </a:r>
              <a:r>
                <a:rPr lang="en-US" sz="2800" spc="56" dirty="0">
                  <a:solidFill>
                    <a:srgbClr val="844057"/>
                  </a:solidFill>
                  <a:latin typeface="Rosario"/>
                </a:rPr>
                <a:t> </a:t>
              </a:r>
              <a:r>
                <a:rPr lang="en-US" sz="2800" spc="56" dirty="0" err="1">
                  <a:solidFill>
                    <a:srgbClr val="844057"/>
                  </a:solidFill>
                  <a:latin typeface="Rosario"/>
                </a:rPr>
                <a:t>heróis</a:t>
              </a:r>
              <a:r>
                <a:rPr lang="en-US" sz="2800" spc="56" dirty="0">
                  <a:solidFill>
                    <a:srgbClr val="844057"/>
                  </a:solidFill>
                  <a:latin typeface="Rosario"/>
                </a:rPr>
                <a:t>, se </a:t>
              </a:r>
              <a:r>
                <a:rPr lang="en-US" sz="2800" spc="56" dirty="0" err="1">
                  <a:solidFill>
                    <a:srgbClr val="844057"/>
                  </a:solidFill>
                  <a:latin typeface="Rosario"/>
                </a:rPr>
                <a:t>eles</a:t>
              </a:r>
              <a:r>
                <a:rPr lang="en-US" sz="2800" spc="56" dirty="0">
                  <a:solidFill>
                    <a:srgbClr val="844057"/>
                  </a:solidFill>
                  <a:latin typeface="Rosario"/>
                </a:rPr>
                <a:t> </a:t>
              </a:r>
              <a:r>
                <a:rPr lang="en-US" sz="2800" spc="56" dirty="0" err="1">
                  <a:solidFill>
                    <a:srgbClr val="844057"/>
                  </a:solidFill>
                  <a:latin typeface="Rosario"/>
                </a:rPr>
                <a:t>sabem</a:t>
              </a:r>
              <a:r>
                <a:rPr lang="en-US" sz="2800" spc="56" dirty="0">
                  <a:solidFill>
                    <a:srgbClr val="844057"/>
                  </a:solidFill>
                  <a:latin typeface="Rosario"/>
                </a:rPr>
                <a:t> </a:t>
              </a:r>
              <a:r>
                <a:rPr lang="en-US" sz="2800" spc="56" dirty="0" err="1">
                  <a:solidFill>
                    <a:srgbClr val="844057"/>
                  </a:solidFill>
                  <a:latin typeface="Rosario"/>
                </a:rPr>
                <a:t>que</a:t>
              </a:r>
              <a:r>
                <a:rPr lang="en-US" sz="2800" spc="56" dirty="0">
                  <a:solidFill>
                    <a:srgbClr val="844057"/>
                  </a:solidFill>
                  <a:latin typeface="Rosario"/>
                </a:rPr>
                <a:t> </a:t>
              </a:r>
              <a:r>
                <a:rPr lang="en-US" sz="2800" spc="56" dirty="0" err="1">
                  <a:solidFill>
                    <a:srgbClr val="844057"/>
                  </a:solidFill>
                  <a:latin typeface="Rosario"/>
                </a:rPr>
                <a:t>esse</a:t>
              </a:r>
              <a:r>
                <a:rPr lang="en-US" sz="2800" spc="56" dirty="0">
                  <a:solidFill>
                    <a:srgbClr val="844057"/>
                  </a:solidFill>
                  <a:latin typeface="Rosario"/>
                </a:rPr>
                <a:t> </a:t>
              </a:r>
              <a:r>
                <a:rPr lang="en-US" sz="2800" spc="56" dirty="0" err="1">
                  <a:solidFill>
                    <a:srgbClr val="844057"/>
                  </a:solidFill>
                  <a:latin typeface="Rosario"/>
                </a:rPr>
                <a:t>conhecimento</a:t>
              </a:r>
              <a:r>
                <a:rPr lang="en-US" sz="2800" spc="56" dirty="0">
                  <a:solidFill>
                    <a:srgbClr val="844057"/>
                  </a:solidFill>
                  <a:latin typeface="Rosario"/>
                </a:rPr>
                <a:t> </a:t>
              </a:r>
              <a:r>
                <a:rPr lang="en-US" sz="2800" spc="56" dirty="0" err="1">
                  <a:solidFill>
                    <a:srgbClr val="844057"/>
                  </a:solidFill>
                  <a:latin typeface="Rosario"/>
                </a:rPr>
                <a:t>irá</a:t>
              </a:r>
              <a:r>
                <a:rPr lang="en-US" sz="2800" spc="56" dirty="0">
                  <a:solidFill>
                    <a:srgbClr val="844057"/>
                  </a:solidFill>
                  <a:latin typeface="Rosario"/>
                </a:rPr>
                <a:t> </a:t>
              </a:r>
              <a:r>
                <a:rPr lang="en-US" sz="2800" spc="56" dirty="0" err="1">
                  <a:solidFill>
                    <a:srgbClr val="844057"/>
                  </a:solidFill>
                  <a:latin typeface="Rosario"/>
                </a:rPr>
                <a:t>lhe</a:t>
              </a:r>
              <a:r>
                <a:rPr lang="en-US" sz="2800" spc="56" dirty="0">
                  <a:solidFill>
                    <a:srgbClr val="844057"/>
                  </a:solidFill>
                  <a:latin typeface="Rosario"/>
                </a:rPr>
                <a:t> </a:t>
              </a:r>
              <a:r>
                <a:rPr lang="en-US" sz="2800" spc="56" dirty="0" err="1">
                  <a:solidFill>
                    <a:srgbClr val="844057"/>
                  </a:solidFill>
                  <a:latin typeface="Rosario"/>
                </a:rPr>
                <a:t>libertar</a:t>
              </a:r>
              <a:r>
                <a:rPr lang="en-US" sz="2800" spc="56" dirty="0">
                  <a:solidFill>
                    <a:srgbClr val="844057"/>
                  </a:solidFill>
                  <a:latin typeface="Rosario"/>
                </a:rPr>
                <a:t>”.  </a:t>
              </a:r>
            </a:p>
            <a:p>
              <a:pPr>
                <a:lnSpc>
                  <a:spcPts val="3919"/>
                </a:lnSpc>
              </a:pPr>
              <a:r>
                <a:rPr lang="en-US" sz="2800" spc="56" dirty="0" err="1">
                  <a:solidFill>
                    <a:srgbClr val="844057"/>
                  </a:solidFill>
                  <a:latin typeface="Rosario"/>
                </a:rPr>
                <a:t>Assanta</a:t>
              </a:r>
              <a:r>
                <a:rPr lang="en-US" sz="2800" spc="56" dirty="0">
                  <a:solidFill>
                    <a:srgbClr val="844057"/>
                  </a:solidFill>
                  <a:latin typeface="Rosario"/>
                </a:rPr>
                <a:t> Shakur</a:t>
              </a:r>
            </a:p>
            <a:p>
              <a:pPr>
                <a:lnSpc>
                  <a:spcPts val="3919"/>
                </a:lnSpc>
              </a:pPr>
              <a:endParaRPr lang="en-US" sz="2800" spc="56" dirty="0">
                <a:solidFill>
                  <a:srgbClr val="844057"/>
                </a:solidFill>
                <a:latin typeface="Rosario"/>
              </a:endParaRPr>
            </a:p>
            <a:p>
              <a:pPr>
                <a:lnSpc>
                  <a:spcPts val="3919"/>
                </a:lnSpc>
              </a:pPr>
              <a:r>
                <a:rPr lang="en-US" sz="2800" spc="56" dirty="0" err="1">
                  <a:solidFill>
                    <a:srgbClr val="FAF3F0"/>
                  </a:solidFill>
                  <a:latin typeface="Rosario"/>
                </a:rPr>
                <a:t>Assata</a:t>
              </a:r>
              <a:r>
                <a:rPr lang="en-US" sz="2800" spc="56" dirty="0">
                  <a:solidFill>
                    <a:srgbClr val="FAF3F0"/>
                  </a:solidFill>
                  <a:latin typeface="Rosario"/>
                </a:rPr>
                <a:t> Shakur</a:t>
              </a:r>
            </a:p>
            <a:p>
              <a:pPr>
                <a:lnSpc>
                  <a:spcPts val="3919"/>
                </a:lnSpc>
              </a:pPr>
              <a:endParaRPr lang="en-US" sz="2800" spc="56" dirty="0">
                <a:solidFill>
                  <a:srgbClr val="FAF3F0"/>
                </a:solidFill>
                <a:latin typeface="Rosario"/>
              </a:endParaRPr>
            </a:p>
          </p:txBody>
        </p:sp>
      </p:grpSp>
      <p:grpSp>
        <p:nvGrpSpPr>
          <p:cNvPr id="5" name="Group 5"/>
          <p:cNvGrpSpPr/>
          <p:nvPr/>
        </p:nvGrpSpPr>
        <p:grpSpPr>
          <a:xfrm>
            <a:off x="-11554615" y="2880042"/>
            <a:ext cx="16230600" cy="927735"/>
            <a:chOff x="0" y="0"/>
            <a:chExt cx="21640800" cy="1236980"/>
          </a:xfrm>
        </p:grpSpPr>
        <p:sp>
          <p:nvSpPr>
            <p:cNvPr id="6" name="TextBox 6"/>
            <p:cNvSpPr txBox="1"/>
            <p:nvPr/>
          </p:nvSpPr>
          <p:spPr>
            <a:xfrm>
              <a:off x="1195143" y="441325"/>
              <a:ext cx="20445657" cy="795655"/>
            </a:xfrm>
            <a:prstGeom prst="rect">
              <a:avLst/>
            </a:prstGeom>
          </p:spPr>
          <p:txBody>
            <a:bodyPr lIns="0" tIns="0" rIns="0" bIns="0" rtlCol="0" anchor="t">
              <a:spAutoFit/>
            </a:bodyPr>
            <a:lstStyle/>
            <a:p>
              <a:pPr algn="r">
                <a:lnSpc>
                  <a:spcPts val="5040"/>
                </a:lnSpc>
              </a:pPr>
              <a:r>
                <a:rPr lang="en-US" sz="3600" spc="288">
                  <a:solidFill>
                    <a:srgbClr val="844057"/>
                  </a:solidFill>
                  <a:latin typeface="Alegreya SC"/>
                </a:rPr>
                <a:t>POR SUELI RAMOS</a:t>
              </a:r>
            </a:p>
          </p:txBody>
        </p:sp>
        <p:sp>
          <p:nvSpPr>
            <p:cNvPr id="7" name="AutoShape 7"/>
            <p:cNvSpPr/>
            <p:nvPr/>
          </p:nvSpPr>
          <p:spPr>
            <a:xfrm>
              <a:off x="0" y="0"/>
              <a:ext cx="21640800" cy="50800"/>
            </a:xfrm>
            <a:prstGeom prst="rect">
              <a:avLst/>
            </a:prstGeom>
            <a:solidFill>
              <a:srgbClr val="FAF3F0"/>
            </a:solidFill>
          </p:spPr>
        </p:sp>
      </p:grpSp>
      <p:sp>
        <p:nvSpPr>
          <p:cNvPr id="8" name="TextBox 8"/>
          <p:cNvSpPr txBox="1"/>
          <p:nvPr/>
        </p:nvSpPr>
        <p:spPr>
          <a:xfrm>
            <a:off x="9347135" y="3277235"/>
            <a:ext cx="7912165" cy="5981065"/>
          </a:xfrm>
          <a:prstGeom prst="rect">
            <a:avLst/>
          </a:prstGeom>
        </p:spPr>
        <p:txBody>
          <a:bodyPr lIns="0" tIns="0" rIns="0" bIns="0" rtlCol="0" anchor="t">
            <a:spAutoFit/>
          </a:bodyPr>
          <a:lstStyle/>
          <a:p>
            <a:pPr algn="r">
              <a:lnSpc>
                <a:spcPts val="4759"/>
              </a:lnSpc>
            </a:pPr>
            <a:r>
              <a:rPr lang="en-US" sz="3400" dirty="0">
                <a:solidFill>
                  <a:srgbClr val="844057"/>
                </a:solidFill>
                <a:latin typeface="Rosario"/>
              </a:rPr>
              <a:t>"</a:t>
            </a:r>
            <a:r>
              <a:rPr lang="en-US" sz="3400" dirty="0" err="1">
                <a:solidFill>
                  <a:srgbClr val="844057"/>
                </a:solidFill>
                <a:latin typeface="Rosario"/>
              </a:rPr>
              <a:t>Ouvir</a:t>
            </a:r>
            <a:r>
              <a:rPr lang="en-US" sz="3400" dirty="0">
                <a:solidFill>
                  <a:srgbClr val="844057"/>
                </a:solidFill>
                <a:latin typeface="Rosario"/>
              </a:rPr>
              <a:t> Vanda Machado </a:t>
            </a:r>
            <a:r>
              <a:rPr lang="en-US" sz="3400" dirty="0" err="1">
                <a:solidFill>
                  <a:srgbClr val="844057"/>
                </a:solidFill>
                <a:latin typeface="Rosario"/>
              </a:rPr>
              <a:t>relatar</a:t>
            </a:r>
            <a:r>
              <a:rPr lang="en-US" sz="3400" dirty="0">
                <a:solidFill>
                  <a:srgbClr val="844057"/>
                </a:solidFill>
                <a:latin typeface="Rosario"/>
              </a:rPr>
              <a:t> </a:t>
            </a:r>
            <a:r>
              <a:rPr lang="en-US" sz="3400" dirty="0" err="1">
                <a:solidFill>
                  <a:srgbClr val="844057"/>
                </a:solidFill>
                <a:latin typeface="Rosario"/>
              </a:rPr>
              <a:t>exemplos</a:t>
            </a:r>
            <a:r>
              <a:rPr lang="en-US" sz="3400" dirty="0">
                <a:solidFill>
                  <a:srgbClr val="844057"/>
                </a:solidFill>
                <a:latin typeface="Rosario"/>
              </a:rPr>
              <a:t> de </a:t>
            </a:r>
            <a:r>
              <a:rPr lang="en-US" sz="3400" dirty="0" err="1">
                <a:solidFill>
                  <a:srgbClr val="844057"/>
                </a:solidFill>
                <a:latin typeface="Rosario"/>
              </a:rPr>
              <a:t>tudo</a:t>
            </a:r>
            <a:r>
              <a:rPr lang="en-US" sz="3400" dirty="0">
                <a:solidFill>
                  <a:srgbClr val="844057"/>
                </a:solidFill>
                <a:latin typeface="Rosario"/>
              </a:rPr>
              <a:t> </a:t>
            </a:r>
            <a:r>
              <a:rPr lang="en-US" sz="3400" dirty="0" err="1">
                <a:solidFill>
                  <a:srgbClr val="844057"/>
                </a:solidFill>
                <a:latin typeface="Rosario"/>
              </a:rPr>
              <a:t>que</a:t>
            </a:r>
            <a:r>
              <a:rPr lang="en-US" sz="3400" dirty="0">
                <a:solidFill>
                  <a:srgbClr val="844057"/>
                </a:solidFill>
                <a:latin typeface="Rosario"/>
              </a:rPr>
              <a:t> </a:t>
            </a:r>
            <a:r>
              <a:rPr lang="en-US" sz="3400" dirty="0" err="1">
                <a:solidFill>
                  <a:srgbClr val="844057"/>
                </a:solidFill>
                <a:latin typeface="Rosario"/>
              </a:rPr>
              <a:t>os</a:t>
            </a:r>
            <a:r>
              <a:rPr lang="en-US" sz="3400" dirty="0">
                <a:solidFill>
                  <a:srgbClr val="844057"/>
                </a:solidFill>
                <a:latin typeface="Rosario"/>
              </a:rPr>
              <a:t> </a:t>
            </a:r>
            <a:r>
              <a:rPr lang="en-US" sz="3400" dirty="0" err="1">
                <a:solidFill>
                  <a:srgbClr val="844057"/>
                </a:solidFill>
                <a:latin typeface="Rosario"/>
              </a:rPr>
              <a:t>povos</a:t>
            </a:r>
            <a:endParaRPr lang="en-US" sz="3400" dirty="0">
              <a:solidFill>
                <a:srgbClr val="844057"/>
              </a:solidFill>
              <a:latin typeface="Rosario"/>
            </a:endParaRPr>
          </a:p>
          <a:p>
            <a:pPr algn="r">
              <a:lnSpc>
                <a:spcPts val="4759"/>
              </a:lnSpc>
            </a:pPr>
            <a:r>
              <a:rPr lang="en-US" sz="1200" dirty="0" err="1">
                <a:solidFill>
                  <a:srgbClr val="844057"/>
                </a:solidFill>
                <a:latin typeface="Rosario"/>
              </a:rPr>
              <a:t>africanos</a:t>
            </a:r>
            <a:r>
              <a:rPr lang="en-US" sz="1200" dirty="0">
                <a:solidFill>
                  <a:srgbClr val="844057"/>
                </a:solidFill>
                <a:latin typeface="Rosario"/>
              </a:rPr>
              <a:t> </a:t>
            </a:r>
            <a:r>
              <a:rPr lang="en-US" sz="1200" dirty="0" err="1">
                <a:solidFill>
                  <a:srgbClr val="844057"/>
                </a:solidFill>
                <a:latin typeface="Rosario"/>
              </a:rPr>
              <a:t>desenvolveram</a:t>
            </a:r>
            <a:r>
              <a:rPr lang="en-US" sz="1200" dirty="0">
                <a:solidFill>
                  <a:srgbClr val="844057"/>
                </a:solidFill>
                <a:latin typeface="Rosario"/>
              </a:rPr>
              <a:t> de grandioso </a:t>
            </a:r>
            <a:r>
              <a:rPr lang="en-US" sz="1200" dirty="0" err="1">
                <a:solidFill>
                  <a:srgbClr val="844057"/>
                </a:solidFill>
                <a:latin typeface="Rosario"/>
              </a:rPr>
              <a:t>para</a:t>
            </a:r>
            <a:r>
              <a:rPr lang="en-US" sz="1200" dirty="0">
                <a:solidFill>
                  <a:srgbClr val="844057"/>
                </a:solidFill>
                <a:latin typeface="Rosario"/>
              </a:rPr>
              <a:t> </a:t>
            </a:r>
            <a:r>
              <a:rPr lang="en-US" sz="1200" dirty="0" err="1">
                <a:solidFill>
                  <a:srgbClr val="844057"/>
                </a:solidFill>
                <a:latin typeface="Rosario"/>
              </a:rPr>
              <a:t>construção</a:t>
            </a:r>
            <a:r>
              <a:rPr lang="en-US" sz="1200" dirty="0">
                <a:solidFill>
                  <a:srgbClr val="844057"/>
                </a:solidFill>
                <a:latin typeface="Rosario"/>
              </a:rPr>
              <a:t> da </a:t>
            </a:r>
            <a:r>
              <a:rPr lang="en-US" sz="1200" dirty="0" err="1">
                <a:solidFill>
                  <a:srgbClr val="844057"/>
                </a:solidFill>
                <a:latin typeface="Rosario"/>
              </a:rPr>
              <a:t>humanidade</a:t>
            </a:r>
            <a:r>
              <a:rPr lang="en-US" sz="1200" dirty="0">
                <a:solidFill>
                  <a:srgbClr val="844057"/>
                </a:solidFill>
                <a:latin typeface="Rosario"/>
              </a:rPr>
              <a:t> é</a:t>
            </a:r>
          </a:p>
          <a:p>
            <a:pPr algn="r">
              <a:lnSpc>
                <a:spcPts val="4759"/>
              </a:lnSpc>
            </a:pPr>
            <a:r>
              <a:rPr lang="en-US" sz="1200" dirty="0">
                <a:solidFill>
                  <a:srgbClr val="844057"/>
                </a:solidFill>
                <a:latin typeface="Rosario"/>
              </a:rPr>
              <a:t>fundamental </a:t>
            </a:r>
            <a:r>
              <a:rPr lang="en-US" sz="1200" dirty="0" err="1">
                <a:solidFill>
                  <a:srgbClr val="844057"/>
                </a:solidFill>
                <a:latin typeface="Rosario"/>
              </a:rPr>
              <a:t>para</a:t>
            </a:r>
            <a:r>
              <a:rPr lang="en-US" sz="1200" dirty="0">
                <a:solidFill>
                  <a:srgbClr val="844057"/>
                </a:solidFill>
                <a:latin typeface="Rosario"/>
              </a:rPr>
              <a:t> </a:t>
            </a:r>
            <a:r>
              <a:rPr lang="en-US" sz="1200" dirty="0" err="1">
                <a:solidFill>
                  <a:srgbClr val="844057"/>
                </a:solidFill>
                <a:latin typeface="Rosario"/>
              </a:rPr>
              <a:t>entender</a:t>
            </a:r>
            <a:r>
              <a:rPr lang="en-US" sz="1200" dirty="0">
                <a:solidFill>
                  <a:srgbClr val="844057"/>
                </a:solidFill>
                <a:latin typeface="Rosario"/>
              </a:rPr>
              <a:t> </a:t>
            </a:r>
            <a:r>
              <a:rPr lang="en-US" sz="1200" dirty="0" err="1">
                <a:solidFill>
                  <a:srgbClr val="844057"/>
                </a:solidFill>
                <a:latin typeface="Rosario"/>
              </a:rPr>
              <a:t>que</a:t>
            </a:r>
            <a:r>
              <a:rPr lang="en-US" sz="1200" dirty="0">
                <a:solidFill>
                  <a:srgbClr val="844057"/>
                </a:solidFill>
                <a:latin typeface="Rosario"/>
              </a:rPr>
              <a:t> é </a:t>
            </a:r>
            <a:r>
              <a:rPr lang="en-US" sz="1200" dirty="0" err="1">
                <a:solidFill>
                  <a:srgbClr val="844057"/>
                </a:solidFill>
                <a:latin typeface="Rosario"/>
              </a:rPr>
              <a:t>preciso</a:t>
            </a:r>
            <a:r>
              <a:rPr lang="en-US" sz="1200" dirty="0">
                <a:solidFill>
                  <a:srgbClr val="844057"/>
                </a:solidFill>
                <a:latin typeface="Rosario"/>
              </a:rPr>
              <a:t> </a:t>
            </a:r>
            <a:r>
              <a:rPr lang="en-US" sz="1200" dirty="0" err="1">
                <a:solidFill>
                  <a:srgbClr val="844057"/>
                </a:solidFill>
                <a:latin typeface="Rosario"/>
              </a:rPr>
              <a:t>repensar</a:t>
            </a:r>
            <a:r>
              <a:rPr lang="en-US" sz="1200" dirty="0">
                <a:solidFill>
                  <a:srgbClr val="844057"/>
                </a:solidFill>
                <a:latin typeface="Rosario"/>
              </a:rPr>
              <a:t> a forma </a:t>
            </a:r>
            <a:r>
              <a:rPr lang="en-US" sz="1200" dirty="0" err="1">
                <a:solidFill>
                  <a:srgbClr val="844057"/>
                </a:solidFill>
                <a:latin typeface="Rosario"/>
              </a:rPr>
              <a:t>como</a:t>
            </a:r>
            <a:r>
              <a:rPr lang="en-US" sz="1200" dirty="0">
                <a:solidFill>
                  <a:srgbClr val="844057"/>
                </a:solidFill>
                <a:latin typeface="Rosario"/>
              </a:rPr>
              <a:t> a </a:t>
            </a:r>
            <a:r>
              <a:rPr lang="en-US" sz="1200" dirty="0" err="1">
                <a:solidFill>
                  <a:srgbClr val="844057"/>
                </a:solidFill>
                <a:latin typeface="Rosario"/>
              </a:rPr>
              <a:t>história</a:t>
            </a:r>
            <a:r>
              <a:rPr lang="en-US" sz="1200" dirty="0">
                <a:solidFill>
                  <a:srgbClr val="844057"/>
                </a:solidFill>
                <a:latin typeface="Rosario"/>
              </a:rPr>
              <a:t> </a:t>
            </a:r>
            <a:r>
              <a:rPr lang="en-US" sz="1200" dirty="0" err="1">
                <a:solidFill>
                  <a:srgbClr val="844057"/>
                </a:solidFill>
                <a:latin typeface="Rosario"/>
              </a:rPr>
              <a:t>relata</a:t>
            </a:r>
            <a:endParaRPr lang="en-US" sz="1200" dirty="0">
              <a:solidFill>
                <a:srgbClr val="844057"/>
              </a:solidFill>
              <a:latin typeface="Rosario"/>
            </a:endParaRPr>
          </a:p>
          <a:p>
            <a:pPr algn="r">
              <a:lnSpc>
                <a:spcPts val="4759"/>
              </a:lnSpc>
            </a:pPr>
            <a:r>
              <a:rPr lang="en-US" sz="1200" dirty="0">
                <a:solidFill>
                  <a:srgbClr val="844057"/>
                </a:solidFill>
                <a:latin typeface="Rosario"/>
              </a:rPr>
              <a:t>o </a:t>
            </a:r>
            <a:r>
              <a:rPr lang="en-US" sz="1200" dirty="0" err="1">
                <a:solidFill>
                  <a:srgbClr val="844057"/>
                </a:solidFill>
                <a:latin typeface="Rosario"/>
              </a:rPr>
              <a:t>papel</a:t>
            </a:r>
            <a:r>
              <a:rPr lang="en-US" sz="1200" dirty="0">
                <a:solidFill>
                  <a:srgbClr val="844057"/>
                </a:solidFill>
                <a:latin typeface="Rosario"/>
              </a:rPr>
              <a:t> e o </a:t>
            </a:r>
            <a:r>
              <a:rPr lang="en-US" sz="1200" dirty="0" err="1">
                <a:solidFill>
                  <a:srgbClr val="844057"/>
                </a:solidFill>
                <a:latin typeface="Rosario"/>
              </a:rPr>
              <a:t>lugar</a:t>
            </a:r>
            <a:r>
              <a:rPr lang="en-US" sz="1200" dirty="0">
                <a:solidFill>
                  <a:srgbClr val="844057"/>
                </a:solidFill>
                <a:latin typeface="Rosario"/>
              </a:rPr>
              <a:t> do negro no </a:t>
            </a:r>
            <a:r>
              <a:rPr lang="en-US" sz="1200" dirty="0" err="1">
                <a:solidFill>
                  <a:srgbClr val="844057"/>
                </a:solidFill>
                <a:latin typeface="Rosario"/>
              </a:rPr>
              <a:t>mundo</a:t>
            </a:r>
            <a:r>
              <a:rPr lang="en-US" sz="1200" dirty="0">
                <a:solidFill>
                  <a:srgbClr val="844057"/>
                </a:solidFill>
                <a:latin typeface="Rosario"/>
              </a:rPr>
              <a:t>, o </a:t>
            </a:r>
            <a:r>
              <a:rPr lang="en-US" sz="1200" dirty="0" err="1">
                <a:solidFill>
                  <a:srgbClr val="844057"/>
                </a:solidFill>
                <a:latin typeface="Rosario"/>
              </a:rPr>
              <a:t>que</a:t>
            </a:r>
            <a:r>
              <a:rPr lang="en-US" sz="1200" dirty="0">
                <a:solidFill>
                  <a:srgbClr val="844057"/>
                </a:solidFill>
                <a:latin typeface="Rosario"/>
              </a:rPr>
              <a:t> </a:t>
            </a:r>
            <a:r>
              <a:rPr lang="en-US" sz="1200" dirty="0" err="1">
                <a:solidFill>
                  <a:srgbClr val="844057"/>
                </a:solidFill>
                <a:latin typeface="Rosario"/>
              </a:rPr>
              <a:t>reafirma</a:t>
            </a:r>
            <a:r>
              <a:rPr lang="en-US" sz="1200" dirty="0">
                <a:solidFill>
                  <a:srgbClr val="844057"/>
                </a:solidFill>
                <a:latin typeface="Rosario"/>
              </a:rPr>
              <a:t> a </a:t>
            </a:r>
            <a:r>
              <a:rPr lang="en-US" sz="1200" dirty="0" err="1">
                <a:solidFill>
                  <a:srgbClr val="844057"/>
                </a:solidFill>
                <a:latin typeface="Rosario"/>
              </a:rPr>
              <a:t>importância</a:t>
            </a:r>
            <a:r>
              <a:rPr lang="en-US" sz="1200" dirty="0">
                <a:solidFill>
                  <a:srgbClr val="844057"/>
                </a:solidFill>
                <a:latin typeface="Rosario"/>
              </a:rPr>
              <a:t> de </a:t>
            </a:r>
            <a:r>
              <a:rPr lang="en-US" sz="1200" dirty="0" err="1">
                <a:solidFill>
                  <a:srgbClr val="844057"/>
                </a:solidFill>
                <a:latin typeface="Rosario"/>
              </a:rPr>
              <a:t>uma</a:t>
            </a:r>
            <a:endParaRPr lang="en-US" sz="1200" dirty="0">
              <a:solidFill>
                <a:srgbClr val="844057"/>
              </a:solidFill>
              <a:latin typeface="Rosario"/>
            </a:endParaRPr>
          </a:p>
          <a:p>
            <a:pPr algn="r">
              <a:lnSpc>
                <a:spcPts val="4759"/>
              </a:lnSpc>
            </a:pPr>
            <a:r>
              <a:rPr lang="en-US" sz="1200" dirty="0" err="1">
                <a:solidFill>
                  <a:srgbClr val="844057"/>
                </a:solidFill>
                <a:latin typeface="Rosario"/>
              </a:rPr>
              <a:t>educação</a:t>
            </a:r>
            <a:r>
              <a:rPr lang="en-US" sz="1200" dirty="0">
                <a:solidFill>
                  <a:srgbClr val="844057"/>
                </a:solidFill>
                <a:latin typeface="Rosario"/>
              </a:rPr>
              <a:t> </a:t>
            </a:r>
            <a:r>
              <a:rPr lang="en-US" sz="1200" dirty="0" err="1">
                <a:solidFill>
                  <a:srgbClr val="844057"/>
                </a:solidFill>
                <a:latin typeface="Rosario"/>
              </a:rPr>
              <a:t>afrocentrada</a:t>
            </a:r>
            <a:r>
              <a:rPr lang="en-US" sz="1200" dirty="0">
                <a:solidFill>
                  <a:srgbClr val="844057"/>
                </a:solidFill>
                <a:latin typeface="Rosario"/>
              </a:rPr>
              <a:t> </a:t>
            </a:r>
            <a:r>
              <a:rPr lang="en-US" sz="1200" dirty="0" err="1">
                <a:solidFill>
                  <a:srgbClr val="844057"/>
                </a:solidFill>
                <a:latin typeface="Rosario"/>
              </a:rPr>
              <a:t>tanto</a:t>
            </a:r>
            <a:r>
              <a:rPr lang="en-US" sz="1200" dirty="0">
                <a:solidFill>
                  <a:srgbClr val="844057"/>
                </a:solidFill>
                <a:latin typeface="Rosario"/>
              </a:rPr>
              <a:t> no </a:t>
            </a:r>
            <a:r>
              <a:rPr lang="en-US" sz="1200" dirty="0" err="1">
                <a:solidFill>
                  <a:srgbClr val="844057"/>
                </a:solidFill>
                <a:latin typeface="Rosario"/>
              </a:rPr>
              <a:t>espaço</a:t>
            </a:r>
            <a:r>
              <a:rPr lang="en-US" sz="1200" dirty="0">
                <a:solidFill>
                  <a:srgbClr val="844057"/>
                </a:solidFill>
                <a:latin typeface="Rosario"/>
              </a:rPr>
              <a:t> escolar </a:t>
            </a:r>
            <a:r>
              <a:rPr lang="en-US" sz="1200" dirty="0" err="1">
                <a:solidFill>
                  <a:srgbClr val="844057"/>
                </a:solidFill>
                <a:latin typeface="Rosario"/>
              </a:rPr>
              <a:t>quanto</a:t>
            </a:r>
            <a:r>
              <a:rPr lang="en-US" sz="1200" dirty="0">
                <a:solidFill>
                  <a:srgbClr val="844057"/>
                </a:solidFill>
                <a:latin typeface="Rosario"/>
              </a:rPr>
              <a:t> </a:t>
            </a:r>
            <a:r>
              <a:rPr lang="en-US" sz="1200" dirty="0" err="1">
                <a:solidFill>
                  <a:srgbClr val="844057"/>
                </a:solidFill>
                <a:latin typeface="Rosario"/>
              </a:rPr>
              <a:t>em</a:t>
            </a:r>
            <a:r>
              <a:rPr lang="en-US" sz="1200" dirty="0">
                <a:solidFill>
                  <a:srgbClr val="844057"/>
                </a:solidFill>
                <a:latin typeface="Rosario"/>
              </a:rPr>
              <a:t> outros </a:t>
            </a:r>
            <a:r>
              <a:rPr lang="en-US" sz="1200" dirty="0" err="1">
                <a:solidFill>
                  <a:srgbClr val="844057"/>
                </a:solidFill>
                <a:latin typeface="Rosario"/>
              </a:rPr>
              <a:t>espaços</a:t>
            </a:r>
            <a:r>
              <a:rPr lang="en-US" sz="1200" dirty="0">
                <a:solidFill>
                  <a:srgbClr val="844057"/>
                </a:solidFill>
                <a:latin typeface="Rosario"/>
              </a:rPr>
              <a:t>."</a:t>
            </a:r>
          </a:p>
        </p:txBody>
      </p:sp>
      <p:grpSp>
        <p:nvGrpSpPr>
          <p:cNvPr id="9" name="Group 9"/>
          <p:cNvGrpSpPr/>
          <p:nvPr/>
        </p:nvGrpSpPr>
        <p:grpSpPr>
          <a:xfrm>
            <a:off x="1028700" y="9258300"/>
            <a:ext cx="16230600" cy="927735"/>
            <a:chOff x="0" y="0"/>
            <a:chExt cx="21640800" cy="1236980"/>
          </a:xfrm>
        </p:grpSpPr>
        <p:sp>
          <p:nvSpPr>
            <p:cNvPr id="10" name="TextBox 10"/>
            <p:cNvSpPr txBox="1"/>
            <p:nvPr/>
          </p:nvSpPr>
          <p:spPr>
            <a:xfrm>
              <a:off x="1195143" y="441325"/>
              <a:ext cx="20445657" cy="795655"/>
            </a:xfrm>
            <a:prstGeom prst="rect">
              <a:avLst/>
            </a:prstGeom>
          </p:spPr>
          <p:txBody>
            <a:bodyPr lIns="0" tIns="0" rIns="0" bIns="0" rtlCol="0" anchor="t">
              <a:spAutoFit/>
            </a:bodyPr>
            <a:lstStyle/>
            <a:p>
              <a:pPr algn="r">
                <a:lnSpc>
                  <a:spcPts val="5040"/>
                </a:lnSpc>
              </a:pPr>
              <a:r>
                <a:rPr lang="en-US" sz="3600" spc="288">
                  <a:solidFill>
                    <a:srgbClr val="844057"/>
                  </a:solidFill>
                  <a:latin typeface="Alegreya SC"/>
                </a:rPr>
                <a:t>POR JOCÉLIA FREIRE</a:t>
              </a:r>
            </a:p>
          </p:txBody>
        </p:sp>
        <p:sp>
          <p:nvSpPr>
            <p:cNvPr id="11" name="AutoShape 11"/>
            <p:cNvSpPr/>
            <p:nvPr/>
          </p:nvSpPr>
          <p:spPr>
            <a:xfrm>
              <a:off x="0" y="0"/>
              <a:ext cx="21640800" cy="50800"/>
            </a:xfrm>
            <a:prstGeom prst="rect">
              <a:avLst/>
            </a:prstGeom>
            <a:solidFill>
              <a:srgbClr val="FAF3F0"/>
            </a:solidFill>
          </p:spPr>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675726" y="-642943"/>
            <a:ext cx="20231100" cy="4876800"/>
            <a:chOff x="0" y="0"/>
            <a:chExt cx="26974800" cy="6502400"/>
          </a:xfrm>
        </p:grpSpPr>
        <p:sp>
          <p:nvSpPr>
            <p:cNvPr id="3" name="AutoShape 3"/>
            <p:cNvSpPr/>
            <p:nvPr/>
          </p:nvSpPr>
          <p:spPr>
            <a:xfrm>
              <a:off x="0" y="0"/>
              <a:ext cx="26974800" cy="6502400"/>
            </a:xfrm>
            <a:prstGeom prst="rect">
              <a:avLst/>
            </a:prstGeom>
            <a:solidFill>
              <a:srgbClr val="FAF3F0">
                <a:alpha val="80000"/>
              </a:srgbClr>
            </a:solidFill>
          </p:spPr>
        </p:sp>
        <p:sp>
          <p:nvSpPr>
            <p:cNvPr id="4" name="TextBox 4"/>
            <p:cNvSpPr txBox="1"/>
            <p:nvPr/>
          </p:nvSpPr>
          <p:spPr>
            <a:xfrm>
              <a:off x="2667000" y="1314450"/>
              <a:ext cx="14915616" cy="3924723"/>
            </a:xfrm>
            <a:prstGeom prst="rect">
              <a:avLst/>
            </a:prstGeom>
          </p:spPr>
          <p:txBody>
            <a:bodyPr lIns="0" tIns="0" rIns="0" bIns="0" rtlCol="0" anchor="t">
              <a:spAutoFit/>
            </a:bodyPr>
            <a:lstStyle/>
            <a:p>
              <a:pPr>
                <a:lnSpc>
                  <a:spcPts val="3919"/>
                </a:lnSpc>
              </a:pPr>
              <a:r>
                <a:rPr lang="en-US" sz="2800" spc="56" dirty="0">
                  <a:solidFill>
                    <a:srgbClr val="844057"/>
                  </a:solidFill>
                  <a:latin typeface="Rosario"/>
                </a:rPr>
                <a:t>“</a:t>
              </a:r>
              <a:r>
                <a:rPr lang="en-US" sz="2800" spc="56" dirty="0" err="1">
                  <a:solidFill>
                    <a:srgbClr val="844057"/>
                  </a:solidFill>
                  <a:latin typeface="Rosario"/>
                </a:rPr>
                <a:t>Ninguém</a:t>
              </a:r>
              <a:r>
                <a:rPr lang="en-US" sz="2800" spc="56" dirty="0">
                  <a:solidFill>
                    <a:srgbClr val="844057"/>
                  </a:solidFill>
                  <a:latin typeface="Rosario"/>
                </a:rPr>
                <a:t> </a:t>
              </a:r>
              <a:r>
                <a:rPr lang="en-US" sz="2800" spc="56" dirty="0" err="1">
                  <a:solidFill>
                    <a:srgbClr val="844057"/>
                  </a:solidFill>
                  <a:latin typeface="Rosario"/>
                </a:rPr>
                <a:t>vai</a:t>
              </a:r>
              <a:r>
                <a:rPr lang="en-US" sz="2800" spc="56" dirty="0">
                  <a:solidFill>
                    <a:srgbClr val="844057"/>
                  </a:solidFill>
                  <a:latin typeface="Rosario"/>
                </a:rPr>
                <a:t> </a:t>
              </a:r>
              <a:r>
                <a:rPr lang="en-US" sz="2800" spc="56" dirty="0" err="1">
                  <a:solidFill>
                    <a:srgbClr val="844057"/>
                  </a:solidFill>
                  <a:latin typeface="Rosario"/>
                </a:rPr>
                <a:t>te</a:t>
              </a:r>
              <a:r>
                <a:rPr lang="en-US" sz="2800" spc="56" dirty="0">
                  <a:solidFill>
                    <a:srgbClr val="844057"/>
                  </a:solidFill>
                  <a:latin typeface="Rosario"/>
                </a:rPr>
                <a:t> </a:t>
              </a:r>
              <a:r>
                <a:rPr lang="en-US" sz="2800" spc="56" dirty="0" err="1">
                  <a:solidFill>
                    <a:srgbClr val="844057"/>
                  </a:solidFill>
                  <a:latin typeface="Rosario"/>
                </a:rPr>
                <a:t>dar</a:t>
              </a:r>
              <a:r>
                <a:rPr lang="en-US" sz="2800" spc="56" dirty="0">
                  <a:solidFill>
                    <a:srgbClr val="844057"/>
                  </a:solidFill>
                  <a:latin typeface="Rosario"/>
                </a:rPr>
                <a:t> a </a:t>
              </a:r>
              <a:r>
                <a:rPr lang="en-US" sz="2800" spc="56" dirty="0" err="1">
                  <a:solidFill>
                    <a:srgbClr val="844057"/>
                  </a:solidFill>
                  <a:latin typeface="Rosario"/>
                </a:rPr>
                <a:t>educação</a:t>
              </a:r>
              <a:r>
                <a:rPr lang="en-US" sz="2800" spc="56" dirty="0">
                  <a:solidFill>
                    <a:srgbClr val="844057"/>
                  </a:solidFill>
                  <a:latin typeface="Rosario"/>
                </a:rPr>
                <a:t> </a:t>
              </a:r>
              <a:r>
                <a:rPr lang="en-US" sz="2800" spc="56" dirty="0" err="1">
                  <a:solidFill>
                    <a:srgbClr val="844057"/>
                  </a:solidFill>
                  <a:latin typeface="Rosario"/>
                </a:rPr>
                <a:t>que</a:t>
              </a:r>
              <a:r>
                <a:rPr lang="en-US" sz="2800" spc="56" dirty="0">
                  <a:solidFill>
                    <a:srgbClr val="844057"/>
                  </a:solidFill>
                  <a:latin typeface="Rosario"/>
                </a:rPr>
                <a:t> </a:t>
              </a:r>
              <a:r>
                <a:rPr lang="en-US" sz="2800" spc="56" dirty="0" err="1">
                  <a:solidFill>
                    <a:srgbClr val="844057"/>
                  </a:solidFill>
                  <a:latin typeface="Rosario"/>
                </a:rPr>
                <a:t>você</a:t>
              </a:r>
              <a:r>
                <a:rPr lang="en-US" sz="2800" spc="56" dirty="0">
                  <a:solidFill>
                    <a:srgbClr val="844057"/>
                  </a:solidFill>
                  <a:latin typeface="Rosario"/>
                </a:rPr>
                <a:t> </a:t>
              </a:r>
              <a:r>
                <a:rPr lang="en-US" sz="2800" spc="56" dirty="0" err="1">
                  <a:solidFill>
                    <a:srgbClr val="844057"/>
                  </a:solidFill>
                  <a:latin typeface="Rosario"/>
                </a:rPr>
                <a:t>precisa</a:t>
              </a:r>
              <a:r>
                <a:rPr lang="en-US" sz="2800" spc="56" dirty="0">
                  <a:solidFill>
                    <a:srgbClr val="844057"/>
                  </a:solidFill>
                  <a:latin typeface="Rosario"/>
                </a:rPr>
                <a:t> </a:t>
              </a:r>
              <a:r>
                <a:rPr lang="en-US" sz="2800" spc="56" dirty="0" err="1">
                  <a:solidFill>
                    <a:srgbClr val="844057"/>
                  </a:solidFill>
                  <a:latin typeface="Rosario"/>
                </a:rPr>
                <a:t>para</a:t>
              </a:r>
              <a:r>
                <a:rPr lang="en-US" sz="2800" spc="56" dirty="0">
                  <a:solidFill>
                    <a:srgbClr val="844057"/>
                  </a:solidFill>
                  <a:latin typeface="Rosario"/>
                </a:rPr>
                <a:t> </a:t>
              </a:r>
              <a:r>
                <a:rPr lang="en-US" sz="2800" spc="56" dirty="0" err="1">
                  <a:solidFill>
                    <a:srgbClr val="844057"/>
                  </a:solidFill>
                  <a:latin typeface="Rosario"/>
                </a:rPr>
                <a:t>derrotá</a:t>
              </a:r>
              <a:r>
                <a:rPr lang="en-US" sz="2800" spc="56" dirty="0">
                  <a:solidFill>
                    <a:srgbClr val="844057"/>
                  </a:solidFill>
                  <a:latin typeface="Rosario"/>
                </a:rPr>
                <a:t>-los. </a:t>
              </a:r>
              <a:r>
                <a:rPr lang="en-US" sz="2800" spc="56" dirty="0" err="1">
                  <a:solidFill>
                    <a:srgbClr val="844057"/>
                  </a:solidFill>
                  <a:latin typeface="Rosario"/>
                </a:rPr>
                <a:t>Ninguém</a:t>
              </a:r>
              <a:r>
                <a:rPr lang="en-US" sz="2800" spc="56" dirty="0">
                  <a:solidFill>
                    <a:srgbClr val="844057"/>
                  </a:solidFill>
                  <a:latin typeface="Rosario"/>
                </a:rPr>
                <a:t> </a:t>
              </a:r>
              <a:r>
                <a:rPr lang="en-US" sz="2800" spc="56" dirty="0" err="1">
                  <a:solidFill>
                    <a:srgbClr val="844057"/>
                  </a:solidFill>
                  <a:latin typeface="Rosario"/>
                </a:rPr>
                <a:t>vai</a:t>
              </a:r>
              <a:r>
                <a:rPr lang="en-US" sz="2800" spc="56" dirty="0">
                  <a:solidFill>
                    <a:srgbClr val="844057"/>
                  </a:solidFill>
                  <a:latin typeface="Rosario"/>
                </a:rPr>
                <a:t> </a:t>
              </a:r>
              <a:r>
                <a:rPr lang="en-US" sz="2800" spc="56" dirty="0" err="1">
                  <a:solidFill>
                    <a:srgbClr val="844057"/>
                  </a:solidFill>
                  <a:latin typeface="Rosario"/>
                </a:rPr>
                <a:t>lhe</a:t>
              </a:r>
              <a:r>
                <a:rPr lang="en-US" sz="2800" spc="56" dirty="0">
                  <a:solidFill>
                    <a:srgbClr val="844057"/>
                  </a:solidFill>
                  <a:latin typeface="Rosario"/>
                </a:rPr>
                <a:t> </a:t>
              </a:r>
              <a:r>
                <a:rPr lang="en-US" sz="2800" spc="56" dirty="0" err="1">
                  <a:solidFill>
                    <a:srgbClr val="844057"/>
                  </a:solidFill>
                  <a:latin typeface="Rosario"/>
                </a:rPr>
                <a:t>ensinar</a:t>
              </a:r>
              <a:r>
                <a:rPr lang="en-US" sz="2800" spc="56" dirty="0">
                  <a:solidFill>
                    <a:srgbClr val="844057"/>
                  </a:solidFill>
                  <a:latin typeface="Rosario"/>
                </a:rPr>
                <a:t> </a:t>
              </a:r>
              <a:r>
                <a:rPr lang="en-US" sz="2800" spc="56" dirty="0" err="1">
                  <a:solidFill>
                    <a:srgbClr val="844057"/>
                  </a:solidFill>
                  <a:latin typeface="Rosario"/>
                </a:rPr>
                <a:t>sua</a:t>
              </a:r>
              <a:r>
                <a:rPr lang="en-US" sz="2800" spc="56" dirty="0">
                  <a:solidFill>
                    <a:srgbClr val="844057"/>
                  </a:solidFill>
                  <a:latin typeface="Rosario"/>
                </a:rPr>
                <a:t> </a:t>
              </a:r>
              <a:r>
                <a:rPr lang="en-US" sz="2800" spc="56" dirty="0" err="1">
                  <a:solidFill>
                    <a:srgbClr val="844057"/>
                  </a:solidFill>
                  <a:latin typeface="Rosario"/>
                </a:rPr>
                <a:t>verdadeira</a:t>
              </a:r>
              <a:r>
                <a:rPr lang="en-US" sz="2800" spc="56" dirty="0">
                  <a:solidFill>
                    <a:srgbClr val="844057"/>
                  </a:solidFill>
                  <a:latin typeface="Rosario"/>
                </a:rPr>
                <a:t> </a:t>
              </a:r>
              <a:r>
                <a:rPr lang="en-US" sz="2800" spc="56" dirty="0" err="1">
                  <a:solidFill>
                    <a:srgbClr val="844057"/>
                  </a:solidFill>
                  <a:latin typeface="Rosario"/>
                </a:rPr>
                <a:t>história</a:t>
              </a:r>
              <a:r>
                <a:rPr lang="en-US" sz="2800" spc="56" dirty="0">
                  <a:solidFill>
                    <a:srgbClr val="844057"/>
                  </a:solidFill>
                  <a:latin typeface="Rosario"/>
                </a:rPr>
                <a:t>, </a:t>
              </a:r>
              <a:r>
                <a:rPr lang="en-US" sz="2800" spc="56" dirty="0" err="1">
                  <a:solidFill>
                    <a:srgbClr val="844057"/>
                  </a:solidFill>
                  <a:latin typeface="Rosario"/>
                </a:rPr>
                <a:t>seus</a:t>
              </a:r>
              <a:r>
                <a:rPr lang="en-US" sz="2800" spc="56" dirty="0">
                  <a:solidFill>
                    <a:srgbClr val="844057"/>
                  </a:solidFill>
                  <a:latin typeface="Rosario"/>
                </a:rPr>
                <a:t> </a:t>
              </a:r>
              <a:r>
                <a:rPr lang="en-US" sz="2800" spc="56" dirty="0" err="1">
                  <a:solidFill>
                    <a:srgbClr val="844057"/>
                  </a:solidFill>
                  <a:latin typeface="Rosario"/>
                </a:rPr>
                <a:t>verdadeiros</a:t>
              </a:r>
              <a:r>
                <a:rPr lang="en-US" sz="2800" spc="56" dirty="0">
                  <a:solidFill>
                    <a:srgbClr val="844057"/>
                  </a:solidFill>
                  <a:latin typeface="Rosario"/>
                </a:rPr>
                <a:t> </a:t>
              </a:r>
              <a:r>
                <a:rPr lang="en-US" sz="2800" spc="56" dirty="0" err="1">
                  <a:solidFill>
                    <a:srgbClr val="844057"/>
                  </a:solidFill>
                  <a:latin typeface="Rosario"/>
                </a:rPr>
                <a:t>heróis</a:t>
              </a:r>
              <a:r>
                <a:rPr lang="en-US" sz="2800" spc="56" dirty="0">
                  <a:solidFill>
                    <a:srgbClr val="844057"/>
                  </a:solidFill>
                  <a:latin typeface="Rosario"/>
                </a:rPr>
                <a:t>, se </a:t>
              </a:r>
              <a:r>
                <a:rPr lang="en-US" sz="2800" spc="56" dirty="0" err="1">
                  <a:solidFill>
                    <a:srgbClr val="844057"/>
                  </a:solidFill>
                  <a:latin typeface="Rosario"/>
                </a:rPr>
                <a:t>eles</a:t>
              </a:r>
              <a:r>
                <a:rPr lang="en-US" sz="2800" spc="56" dirty="0">
                  <a:solidFill>
                    <a:srgbClr val="844057"/>
                  </a:solidFill>
                  <a:latin typeface="Rosario"/>
                </a:rPr>
                <a:t> </a:t>
              </a:r>
              <a:r>
                <a:rPr lang="en-US" sz="2800" spc="56" dirty="0" err="1">
                  <a:solidFill>
                    <a:srgbClr val="844057"/>
                  </a:solidFill>
                  <a:latin typeface="Rosario"/>
                </a:rPr>
                <a:t>sabem</a:t>
              </a:r>
              <a:r>
                <a:rPr lang="en-US" sz="2800" spc="56" dirty="0">
                  <a:solidFill>
                    <a:srgbClr val="844057"/>
                  </a:solidFill>
                  <a:latin typeface="Rosario"/>
                </a:rPr>
                <a:t> </a:t>
              </a:r>
              <a:r>
                <a:rPr lang="en-US" sz="2800" spc="56" dirty="0" err="1">
                  <a:solidFill>
                    <a:srgbClr val="844057"/>
                  </a:solidFill>
                  <a:latin typeface="Rosario"/>
                </a:rPr>
                <a:t>que</a:t>
              </a:r>
              <a:r>
                <a:rPr lang="en-US" sz="2800" spc="56" dirty="0">
                  <a:solidFill>
                    <a:srgbClr val="844057"/>
                  </a:solidFill>
                  <a:latin typeface="Rosario"/>
                </a:rPr>
                <a:t> </a:t>
              </a:r>
              <a:r>
                <a:rPr lang="en-US" sz="2800" spc="56" dirty="0" err="1">
                  <a:solidFill>
                    <a:srgbClr val="844057"/>
                  </a:solidFill>
                  <a:latin typeface="Rosario"/>
                </a:rPr>
                <a:t>esse</a:t>
              </a:r>
              <a:r>
                <a:rPr lang="en-US" sz="2800" spc="56" dirty="0">
                  <a:solidFill>
                    <a:srgbClr val="844057"/>
                  </a:solidFill>
                  <a:latin typeface="Rosario"/>
                </a:rPr>
                <a:t> </a:t>
              </a:r>
              <a:r>
                <a:rPr lang="en-US" sz="2800" spc="56" dirty="0" err="1">
                  <a:solidFill>
                    <a:srgbClr val="844057"/>
                  </a:solidFill>
                  <a:latin typeface="Rosario"/>
                </a:rPr>
                <a:t>conhecimento</a:t>
              </a:r>
              <a:r>
                <a:rPr lang="en-US" sz="2800" spc="56" dirty="0">
                  <a:solidFill>
                    <a:srgbClr val="844057"/>
                  </a:solidFill>
                  <a:latin typeface="Rosario"/>
                </a:rPr>
                <a:t> </a:t>
              </a:r>
              <a:r>
                <a:rPr lang="en-US" sz="2800" spc="56" dirty="0" err="1">
                  <a:solidFill>
                    <a:srgbClr val="844057"/>
                  </a:solidFill>
                  <a:latin typeface="Rosario"/>
                </a:rPr>
                <a:t>irá</a:t>
              </a:r>
              <a:r>
                <a:rPr lang="en-US" sz="2800" spc="56" dirty="0">
                  <a:solidFill>
                    <a:srgbClr val="844057"/>
                  </a:solidFill>
                  <a:latin typeface="Rosario"/>
                </a:rPr>
                <a:t> </a:t>
              </a:r>
              <a:r>
                <a:rPr lang="en-US" sz="2800" spc="56" dirty="0" err="1">
                  <a:solidFill>
                    <a:srgbClr val="844057"/>
                  </a:solidFill>
                  <a:latin typeface="Rosario"/>
                </a:rPr>
                <a:t>lhe</a:t>
              </a:r>
              <a:r>
                <a:rPr lang="en-US" sz="2800" spc="56" dirty="0">
                  <a:solidFill>
                    <a:srgbClr val="844057"/>
                  </a:solidFill>
                  <a:latin typeface="Rosario"/>
                </a:rPr>
                <a:t> </a:t>
              </a:r>
              <a:r>
                <a:rPr lang="en-US" sz="2800" spc="56" dirty="0" err="1">
                  <a:solidFill>
                    <a:srgbClr val="844057"/>
                  </a:solidFill>
                  <a:latin typeface="Rosario"/>
                </a:rPr>
                <a:t>libertar</a:t>
              </a:r>
              <a:r>
                <a:rPr lang="en-US" sz="2800" spc="56" dirty="0">
                  <a:solidFill>
                    <a:srgbClr val="844057"/>
                  </a:solidFill>
                  <a:latin typeface="Rosario"/>
                </a:rPr>
                <a:t>”.  </a:t>
              </a:r>
            </a:p>
            <a:p>
              <a:pPr>
                <a:lnSpc>
                  <a:spcPts val="3919"/>
                </a:lnSpc>
              </a:pPr>
              <a:r>
                <a:rPr lang="en-US" sz="2800" spc="56" dirty="0" err="1">
                  <a:solidFill>
                    <a:srgbClr val="844057"/>
                  </a:solidFill>
                  <a:latin typeface="Rosario"/>
                </a:rPr>
                <a:t>Assata</a:t>
              </a:r>
              <a:r>
                <a:rPr lang="en-US" sz="2800" spc="56" dirty="0">
                  <a:solidFill>
                    <a:srgbClr val="844057"/>
                  </a:solidFill>
                  <a:latin typeface="Rosario"/>
                </a:rPr>
                <a:t> Shakur</a:t>
              </a:r>
            </a:p>
            <a:p>
              <a:pPr>
                <a:lnSpc>
                  <a:spcPts val="3919"/>
                </a:lnSpc>
              </a:pPr>
              <a:endParaRPr lang="en-US" sz="2800" spc="56" dirty="0">
                <a:solidFill>
                  <a:srgbClr val="844057"/>
                </a:solidFill>
                <a:latin typeface="Rosario"/>
              </a:endParaRPr>
            </a:p>
            <a:p>
              <a:pPr>
                <a:lnSpc>
                  <a:spcPts val="3919"/>
                </a:lnSpc>
              </a:pPr>
              <a:endParaRPr lang="en-US" sz="2800" spc="56" dirty="0">
                <a:solidFill>
                  <a:srgbClr val="844057"/>
                </a:solidFill>
                <a:latin typeface="Rosario"/>
              </a:endParaRPr>
            </a:p>
          </p:txBody>
        </p:sp>
      </p:grpSp>
      <p:grpSp>
        <p:nvGrpSpPr>
          <p:cNvPr id="5" name="Group 5"/>
          <p:cNvGrpSpPr/>
          <p:nvPr/>
        </p:nvGrpSpPr>
        <p:grpSpPr>
          <a:xfrm>
            <a:off x="-11401533" y="8368665"/>
            <a:ext cx="16230600" cy="927735"/>
            <a:chOff x="0" y="0"/>
            <a:chExt cx="21640800" cy="1236980"/>
          </a:xfrm>
        </p:grpSpPr>
        <p:sp>
          <p:nvSpPr>
            <p:cNvPr id="6" name="TextBox 6"/>
            <p:cNvSpPr txBox="1"/>
            <p:nvPr/>
          </p:nvSpPr>
          <p:spPr>
            <a:xfrm>
              <a:off x="1195143" y="441325"/>
              <a:ext cx="20445657" cy="795655"/>
            </a:xfrm>
            <a:prstGeom prst="rect">
              <a:avLst/>
            </a:prstGeom>
          </p:spPr>
          <p:txBody>
            <a:bodyPr lIns="0" tIns="0" rIns="0" bIns="0" rtlCol="0" anchor="t">
              <a:spAutoFit/>
            </a:bodyPr>
            <a:lstStyle/>
            <a:p>
              <a:pPr algn="r">
                <a:lnSpc>
                  <a:spcPts val="5040"/>
                </a:lnSpc>
              </a:pPr>
              <a:r>
                <a:rPr lang="en-US" sz="3600" spc="288">
                  <a:solidFill>
                    <a:srgbClr val="844057"/>
                  </a:solidFill>
                  <a:latin typeface="Alegreya SC"/>
                </a:rPr>
                <a:t>POR SUELI RAMOS</a:t>
              </a:r>
            </a:p>
          </p:txBody>
        </p:sp>
        <p:sp>
          <p:nvSpPr>
            <p:cNvPr id="7" name="AutoShape 7"/>
            <p:cNvSpPr/>
            <p:nvPr/>
          </p:nvSpPr>
          <p:spPr>
            <a:xfrm>
              <a:off x="0" y="0"/>
              <a:ext cx="21640800" cy="50800"/>
            </a:xfrm>
            <a:prstGeom prst="rect">
              <a:avLst/>
            </a:prstGeom>
            <a:solidFill>
              <a:srgbClr val="FAF3F0"/>
            </a:solidFill>
          </p:spPr>
        </p:sp>
      </p:grpSp>
      <p:sp>
        <p:nvSpPr>
          <p:cNvPr id="8" name="AutoShape 8"/>
          <p:cNvSpPr/>
          <p:nvPr/>
        </p:nvSpPr>
        <p:spPr>
          <a:xfrm>
            <a:off x="1028700" y="9258300"/>
            <a:ext cx="16230600" cy="38100"/>
          </a:xfrm>
          <a:prstGeom prst="rect">
            <a:avLst/>
          </a:prstGeom>
          <a:solidFill>
            <a:srgbClr val="FAF3F0"/>
          </a:solidFill>
        </p:spPr>
      </p:sp>
      <p:sp>
        <p:nvSpPr>
          <p:cNvPr id="9" name="TextBox 9"/>
          <p:cNvSpPr txBox="1"/>
          <p:nvPr/>
        </p:nvSpPr>
        <p:spPr>
          <a:xfrm>
            <a:off x="5238054" y="2468624"/>
            <a:ext cx="12845298" cy="6415763"/>
          </a:xfrm>
          <a:prstGeom prst="rect">
            <a:avLst/>
          </a:prstGeom>
        </p:spPr>
        <p:txBody>
          <a:bodyPr lIns="0" tIns="0" rIns="0" bIns="0" rtlCol="0" anchor="t">
            <a:spAutoFit/>
          </a:bodyPr>
          <a:lstStyle/>
          <a:p>
            <a:pPr>
              <a:lnSpc>
                <a:spcPts val="4228"/>
              </a:lnSpc>
            </a:pPr>
            <a:r>
              <a:rPr lang="en-US" sz="2800" spc="280" dirty="0">
                <a:solidFill>
                  <a:srgbClr val="844057"/>
                </a:solidFill>
                <a:latin typeface="Rosario"/>
              </a:rPr>
              <a:t>"Uma das </a:t>
            </a:r>
            <a:r>
              <a:rPr lang="en-US" sz="2800" spc="280" dirty="0" err="1">
                <a:solidFill>
                  <a:srgbClr val="844057"/>
                </a:solidFill>
                <a:latin typeface="Rosario"/>
              </a:rPr>
              <a:t>coisas</a:t>
            </a:r>
            <a:r>
              <a:rPr lang="en-US" sz="2800" spc="280" dirty="0">
                <a:solidFill>
                  <a:srgbClr val="844057"/>
                </a:solidFill>
                <a:latin typeface="Rosario"/>
              </a:rPr>
              <a:t> </a:t>
            </a:r>
            <a:r>
              <a:rPr lang="en-US" sz="2800" spc="280" dirty="0" err="1">
                <a:solidFill>
                  <a:srgbClr val="844057"/>
                </a:solidFill>
                <a:latin typeface="Rosario"/>
              </a:rPr>
              <a:t>mais</a:t>
            </a:r>
            <a:r>
              <a:rPr lang="en-US" sz="2800" spc="280" dirty="0">
                <a:solidFill>
                  <a:srgbClr val="844057"/>
                </a:solidFill>
                <a:latin typeface="Rosario"/>
              </a:rPr>
              <a:t> </a:t>
            </a:r>
            <a:r>
              <a:rPr lang="en-US" sz="2800" spc="280" dirty="0" err="1">
                <a:solidFill>
                  <a:srgbClr val="844057"/>
                </a:solidFill>
                <a:latin typeface="Rosario"/>
              </a:rPr>
              <a:t>interessantes</a:t>
            </a:r>
            <a:r>
              <a:rPr lang="en-US" sz="2800" spc="280" dirty="0">
                <a:solidFill>
                  <a:srgbClr val="844057"/>
                </a:solidFill>
                <a:latin typeface="Rosario"/>
              </a:rPr>
              <a:t> </a:t>
            </a:r>
            <a:r>
              <a:rPr lang="en-US" sz="2800" spc="280" dirty="0" err="1">
                <a:solidFill>
                  <a:srgbClr val="844057"/>
                </a:solidFill>
                <a:latin typeface="Rosario"/>
              </a:rPr>
              <a:t>para</a:t>
            </a:r>
            <a:r>
              <a:rPr lang="en-US" sz="2800" spc="280" dirty="0">
                <a:solidFill>
                  <a:srgbClr val="844057"/>
                </a:solidFill>
                <a:latin typeface="Rosario"/>
              </a:rPr>
              <a:t> </a:t>
            </a:r>
            <a:r>
              <a:rPr lang="en-US" sz="2800" spc="280" dirty="0" err="1">
                <a:solidFill>
                  <a:srgbClr val="844057"/>
                </a:solidFill>
                <a:latin typeface="Rosario"/>
              </a:rPr>
              <a:t>mim</a:t>
            </a:r>
            <a:r>
              <a:rPr lang="en-US" sz="2800" spc="280" dirty="0">
                <a:solidFill>
                  <a:srgbClr val="844057"/>
                </a:solidFill>
                <a:latin typeface="Rosario"/>
              </a:rPr>
              <a:t> </a:t>
            </a:r>
            <a:r>
              <a:rPr lang="en-US" sz="2800" spc="280" dirty="0" err="1">
                <a:solidFill>
                  <a:srgbClr val="844057"/>
                </a:solidFill>
                <a:latin typeface="Rosario"/>
              </a:rPr>
              <a:t>além</a:t>
            </a:r>
            <a:r>
              <a:rPr lang="en-US" sz="2800" spc="280" dirty="0">
                <a:solidFill>
                  <a:srgbClr val="844057"/>
                </a:solidFill>
                <a:latin typeface="Rosario"/>
              </a:rPr>
              <a:t> da </a:t>
            </a:r>
            <a:r>
              <a:rPr lang="en-US" sz="2800" spc="280" dirty="0" err="1">
                <a:solidFill>
                  <a:srgbClr val="844057"/>
                </a:solidFill>
                <a:latin typeface="Rosario"/>
              </a:rPr>
              <a:t>riqueza</a:t>
            </a:r>
            <a:r>
              <a:rPr lang="en-US" sz="2800" spc="280" dirty="0">
                <a:solidFill>
                  <a:srgbClr val="844057"/>
                </a:solidFill>
                <a:latin typeface="Rosario"/>
              </a:rPr>
              <a:t> de </a:t>
            </a:r>
            <a:r>
              <a:rPr lang="en-US" sz="2800" spc="280" dirty="0" err="1">
                <a:solidFill>
                  <a:srgbClr val="844057"/>
                </a:solidFill>
                <a:latin typeface="Rosario"/>
              </a:rPr>
              <a:t>conteúdo</a:t>
            </a:r>
            <a:r>
              <a:rPr lang="en-US" sz="2800" spc="280" dirty="0">
                <a:solidFill>
                  <a:srgbClr val="844057"/>
                </a:solidFill>
                <a:latin typeface="Rosario"/>
              </a:rPr>
              <a:t> </a:t>
            </a:r>
            <a:r>
              <a:rPr lang="en-US" sz="2800" spc="280" dirty="0" err="1">
                <a:solidFill>
                  <a:srgbClr val="844057"/>
                </a:solidFill>
                <a:latin typeface="Rosario"/>
              </a:rPr>
              <a:t>que</a:t>
            </a:r>
            <a:r>
              <a:rPr lang="en-US" sz="2800" spc="280" dirty="0">
                <a:solidFill>
                  <a:srgbClr val="844057"/>
                </a:solidFill>
                <a:latin typeface="Rosario"/>
              </a:rPr>
              <a:t> </a:t>
            </a:r>
            <a:r>
              <a:rPr lang="en-US" sz="2800" spc="280" dirty="0" err="1">
                <a:solidFill>
                  <a:srgbClr val="844057"/>
                </a:solidFill>
                <a:latin typeface="Rosario"/>
              </a:rPr>
              <a:t>ela</a:t>
            </a:r>
            <a:r>
              <a:rPr lang="en-US" sz="2800" spc="280" dirty="0">
                <a:solidFill>
                  <a:srgbClr val="844057"/>
                </a:solidFill>
                <a:latin typeface="Rosario"/>
              </a:rPr>
              <a:t> </a:t>
            </a:r>
            <a:r>
              <a:rPr lang="en-US" sz="2800" spc="280" dirty="0" err="1">
                <a:solidFill>
                  <a:srgbClr val="844057"/>
                </a:solidFill>
                <a:latin typeface="Rosario"/>
              </a:rPr>
              <a:t>nos</a:t>
            </a:r>
            <a:r>
              <a:rPr lang="en-US" sz="2800" spc="280" dirty="0">
                <a:solidFill>
                  <a:srgbClr val="844057"/>
                </a:solidFill>
                <a:latin typeface="Rosario"/>
              </a:rPr>
              <a:t> </a:t>
            </a:r>
            <a:r>
              <a:rPr lang="en-US" sz="2800" spc="280" dirty="0" err="1">
                <a:solidFill>
                  <a:srgbClr val="844057"/>
                </a:solidFill>
                <a:latin typeface="Rosario"/>
              </a:rPr>
              <a:t>trouxe</a:t>
            </a:r>
            <a:r>
              <a:rPr lang="en-US" sz="2800" spc="280" dirty="0">
                <a:solidFill>
                  <a:srgbClr val="844057"/>
                </a:solidFill>
                <a:latin typeface="Rosario"/>
              </a:rPr>
              <a:t> </a:t>
            </a:r>
            <a:r>
              <a:rPr lang="en-US" sz="2800" spc="280" dirty="0" err="1">
                <a:solidFill>
                  <a:srgbClr val="844057"/>
                </a:solidFill>
                <a:latin typeface="Rosario"/>
              </a:rPr>
              <a:t>foi</a:t>
            </a:r>
            <a:r>
              <a:rPr lang="en-US" sz="2800" spc="280" dirty="0">
                <a:solidFill>
                  <a:srgbClr val="844057"/>
                </a:solidFill>
                <a:latin typeface="Rosario"/>
              </a:rPr>
              <a:t> a </a:t>
            </a:r>
            <a:r>
              <a:rPr lang="en-US" sz="2800" spc="280" dirty="0" err="1">
                <a:solidFill>
                  <a:srgbClr val="844057"/>
                </a:solidFill>
                <a:latin typeface="Rosario"/>
              </a:rPr>
              <a:t>metodologia</a:t>
            </a:r>
            <a:r>
              <a:rPr lang="en-US" sz="2800" spc="280" dirty="0">
                <a:solidFill>
                  <a:srgbClr val="844057"/>
                </a:solidFill>
                <a:latin typeface="Rosario"/>
              </a:rPr>
              <a:t> </a:t>
            </a:r>
            <a:r>
              <a:rPr lang="en-US" sz="2800" spc="280" dirty="0" err="1">
                <a:solidFill>
                  <a:srgbClr val="844057"/>
                </a:solidFill>
                <a:latin typeface="Rosario"/>
              </a:rPr>
              <a:t>utilizada</a:t>
            </a:r>
            <a:r>
              <a:rPr lang="en-US" sz="2800" spc="280" dirty="0">
                <a:solidFill>
                  <a:srgbClr val="844057"/>
                </a:solidFill>
                <a:latin typeface="Rosario"/>
              </a:rPr>
              <a:t>. </a:t>
            </a:r>
            <a:r>
              <a:rPr lang="en-US" sz="2800" spc="280" dirty="0" err="1">
                <a:solidFill>
                  <a:srgbClr val="844057"/>
                </a:solidFill>
                <a:latin typeface="Rosario"/>
              </a:rPr>
              <a:t>Primeiro</a:t>
            </a:r>
            <a:r>
              <a:rPr lang="en-US" sz="2800" spc="280" dirty="0">
                <a:solidFill>
                  <a:srgbClr val="844057"/>
                </a:solidFill>
                <a:latin typeface="Rosario"/>
              </a:rPr>
              <a:t> a </a:t>
            </a:r>
            <a:r>
              <a:rPr lang="en-US" sz="2800" spc="280" dirty="0" err="1">
                <a:solidFill>
                  <a:srgbClr val="844057"/>
                </a:solidFill>
                <a:latin typeface="Rosario"/>
              </a:rPr>
              <a:t>pequena</a:t>
            </a:r>
            <a:r>
              <a:rPr lang="en-US" sz="2800" spc="280" dirty="0">
                <a:solidFill>
                  <a:srgbClr val="844057"/>
                </a:solidFill>
                <a:latin typeface="Rosario"/>
              </a:rPr>
              <a:t> </a:t>
            </a:r>
            <a:r>
              <a:rPr lang="en-US" sz="2800" spc="280" dirty="0" err="1">
                <a:solidFill>
                  <a:srgbClr val="844057"/>
                </a:solidFill>
                <a:latin typeface="Rosario"/>
              </a:rPr>
              <a:t>roda</a:t>
            </a:r>
            <a:r>
              <a:rPr lang="en-US" sz="2800" spc="280" dirty="0">
                <a:solidFill>
                  <a:srgbClr val="844057"/>
                </a:solidFill>
                <a:latin typeface="Rosario"/>
              </a:rPr>
              <a:t>, </a:t>
            </a:r>
            <a:r>
              <a:rPr lang="en-US" sz="2800" spc="280" dirty="0" err="1">
                <a:solidFill>
                  <a:srgbClr val="844057"/>
                </a:solidFill>
                <a:latin typeface="Rosario"/>
              </a:rPr>
              <a:t>como</a:t>
            </a:r>
            <a:r>
              <a:rPr lang="en-US" sz="2800" spc="280" dirty="0">
                <a:solidFill>
                  <a:srgbClr val="844057"/>
                </a:solidFill>
                <a:latin typeface="Rosario"/>
              </a:rPr>
              <a:t> </a:t>
            </a:r>
            <a:r>
              <a:rPr lang="en-US" sz="2800" spc="280" dirty="0" err="1">
                <a:solidFill>
                  <a:srgbClr val="844057"/>
                </a:solidFill>
                <a:latin typeface="Rosario"/>
              </a:rPr>
              <a:t>num</a:t>
            </a:r>
            <a:r>
              <a:rPr lang="en-US" sz="2800" spc="280" dirty="0">
                <a:solidFill>
                  <a:srgbClr val="844057"/>
                </a:solidFill>
                <a:latin typeface="Rosario"/>
              </a:rPr>
              <a:t> </a:t>
            </a:r>
            <a:r>
              <a:rPr lang="en-US" sz="2800" spc="280" dirty="0" err="1">
                <a:solidFill>
                  <a:srgbClr val="844057"/>
                </a:solidFill>
                <a:latin typeface="Rosario"/>
              </a:rPr>
              <a:t>xirê</a:t>
            </a:r>
            <a:r>
              <a:rPr lang="en-US" sz="2800" spc="280" dirty="0">
                <a:solidFill>
                  <a:srgbClr val="844057"/>
                </a:solidFill>
                <a:latin typeface="Rosario"/>
              </a:rPr>
              <a:t>, </a:t>
            </a:r>
            <a:r>
              <a:rPr lang="en-US" sz="2800" spc="280" dirty="0" err="1">
                <a:solidFill>
                  <a:srgbClr val="844057"/>
                </a:solidFill>
                <a:latin typeface="Rosario"/>
              </a:rPr>
              <a:t>onde</a:t>
            </a:r>
            <a:r>
              <a:rPr lang="en-US" sz="2800" spc="280" dirty="0">
                <a:solidFill>
                  <a:srgbClr val="844057"/>
                </a:solidFill>
                <a:latin typeface="Rosario"/>
              </a:rPr>
              <a:t> </a:t>
            </a:r>
            <a:r>
              <a:rPr lang="en-US" sz="2800" spc="280" dirty="0" err="1">
                <a:solidFill>
                  <a:srgbClr val="844057"/>
                </a:solidFill>
                <a:latin typeface="Rosario"/>
              </a:rPr>
              <a:t>concentramos</a:t>
            </a:r>
            <a:r>
              <a:rPr lang="en-US" sz="2800" spc="280" dirty="0">
                <a:solidFill>
                  <a:srgbClr val="844057"/>
                </a:solidFill>
                <a:latin typeface="Rosario"/>
              </a:rPr>
              <a:t> e </a:t>
            </a:r>
            <a:r>
              <a:rPr lang="en-US" sz="2800" spc="280" dirty="0" err="1">
                <a:solidFill>
                  <a:srgbClr val="844057"/>
                </a:solidFill>
                <a:latin typeface="Rosario"/>
              </a:rPr>
              <a:t>trocamos</a:t>
            </a:r>
            <a:r>
              <a:rPr lang="en-US" sz="2800" spc="280" dirty="0">
                <a:solidFill>
                  <a:srgbClr val="844057"/>
                </a:solidFill>
                <a:latin typeface="Rosario"/>
              </a:rPr>
              <a:t> </a:t>
            </a:r>
            <a:r>
              <a:rPr lang="en-US" sz="2800" spc="280" dirty="0" err="1">
                <a:solidFill>
                  <a:srgbClr val="844057"/>
                </a:solidFill>
                <a:latin typeface="Rosario"/>
              </a:rPr>
              <a:t>energia</a:t>
            </a:r>
            <a:r>
              <a:rPr lang="en-US" sz="2800" spc="280" dirty="0">
                <a:solidFill>
                  <a:srgbClr val="844057"/>
                </a:solidFill>
                <a:latin typeface="Rosario"/>
              </a:rPr>
              <a:t>, </a:t>
            </a:r>
            <a:r>
              <a:rPr lang="en-US" sz="2800" spc="280" dirty="0" err="1">
                <a:solidFill>
                  <a:srgbClr val="844057"/>
                </a:solidFill>
                <a:latin typeface="Rosario"/>
              </a:rPr>
              <a:t>depois</a:t>
            </a:r>
            <a:r>
              <a:rPr lang="en-US" sz="2800" spc="280" dirty="0">
                <a:solidFill>
                  <a:srgbClr val="844057"/>
                </a:solidFill>
                <a:latin typeface="Rosario"/>
              </a:rPr>
              <a:t> a </a:t>
            </a:r>
            <a:r>
              <a:rPr lang="en-US" sz="2800" spc="280" dirty="0" err="1">
                <a:solidFill>
                  <a:srgbClr val="844057"/>
                </a:solidFill>
                <a:latin typeface="Rosario"/>
              </a:rPr>
              <a:t>abordagem</a:t>
            </a:r>
            <a:r>
              <a:rPr lang="en-US" sz="2800" spc="280" dirty="0">
                <a:solidFill>
                  <a:srgbClr val="844057"/>
                </a:solidFill>
                <a:latin typeface="Rosario"/>
              </a:rPr>
              <a:t> </a:t>
            </a:r>
            <a:r>
              <a:rPr lang="en-US" sz="2800" spc="280" dirty="0" err="1">
                <a:solidFill>
                  <a:srgbClr val="844057"/>
                </a:solidFill>
                <a:latin typeface="Rosario"/>
              </a:rPr>
              <a:t>que</a:t>
            </a:r>
            <a:r>
              <a:rPr lang="en-US" sz="2800" spc="280" dirty="0">
                <a:solidFill>
                  <a:srgbClr val="844057"/>
                </a:solidFill>
                <a:latin typeface="Rosario"/>
              </a:rPr>
              <a:t> </a:t>
            </a:r>
            <a:r>
              <a:rPr lang="en-US" sz="2800" spc="280" dirty="0" err="1">
                <a:solidFill>
                  <a:srgbClr val="844057"/>
                </a:solidFill>
                <a:latin typeface="Rosario"/>
              </a:rPr>
              <a:t>ela</a:t>
            </a:r>
            <a:r>
              <a:rPr lang="en-US" sz="2800" spc="280" dirty="0">
                <a:solidFill>
                  <a:srgbClr val="844057"/>
                </a:solidFill>
                <a:latin typeface="Rosario"/>
              </a:rPr>
              <a:t> </a:t>
            </a:r>
            <a:r>
              <a:rPr lang="en-US" sz="2800" spc="280" dirty="0" err="1">
                <a:solidFill>
                  <a:srgbClr val="844057"/>
                </a:solidFill>
                <a:latin typeface="Rosario"/>
              </a:rPr>
              <a:t>utilizou</a:t>
            </a:r>
            <a:r>
              <a:rPr lang="en-US" sz="2800" spc="280" dirty="0">
                <a:solidFill>
                  <a:srgbClr val="844057"/>
                </a:solidFill>
                <a:latin typeface="Rosario"/>
              </a:rPr>
              <a:t>, </a:t>
            </a:r>
            <a:r>
              <a:rPr lang="en-US" sz="2800" spc="280" dirty="0" err="1">
                <a:solidFill>
                  <a:srgbClr val="844057"/>
                </a:solidFill>
                <a:latin typeface="Rosario"/>
              </a:rPr>
              <a:t>como</a:t>
            </a:r>
            <a:r>
              <a:rPr lang="en-US" sz="2800" spc="280" dirty="0">
                <a:solidFill>
                  <a:srgbClr val="844057"/>
                </a:solidFill>
                <a:latin typeface="Rosario"/>
              </a:rPr>
              <a:t> </a:t>
            </a:r>
            <a:r>
              <a:rPr lang="en-US" sz="2800" spc="280" dirty="0" err="1">
                <a:solidFill>
                  <a:srgbClr val="844057"/>
                </a:solidFill>
                <a:latin typeface="Rosario"/>
              </a:rPr>
              <a:t>uma</a:t>
            </a:r>
            <a:r>
              <a:rPr lang="en-US" sz="2800" spc="280" dirty="0">
                <a:solidFill>
                  <a:srgbClr val="844057"/>
                </a:solidFill>
                <a:latin typeface="Rosario"/>
              </a:rPr>
              <a:t> </a:t>
            </a:r>
            <a:r>
              <a:rPr lang="en-US" sz="2800" spc="280" dirty="0" err="1">
                <a:solidFill>
                  <a:srgbClr val="844057"/>
                </a:solidFill>
                <a:latin typeface="Rosario"/>
              </a:rPr>
              <a:t>griô</a:t>
            </a:r>
            <a:r>
              <a:rPr lang="en-US" sz="2800" spc="280" dirty="0">
                <a:solidFill>
                  <a:srgbClr val="844057"/>
                </a:solidFill>
                <a:latin typeface="Rosario"/>
              </a:rPr>
              <a:t> </a:t>
            </a:r>
            <a:r>
              <a:rPr lang="en-US" sz="2800" spc="280" dirty="0" err="1">
                <a:solidFill>
                  <a:srgbClr val="844057"/>
                </a:solidFill>
                <a:latin typeface="Rosario"/>
              </a:rPr>
              <a:t>contando</a:t>
            </a:r>
            <a:r>
              <a:rPr lang="en-US" sz="2800" spc="280" dirty="0">
                <a:solidFill>
                  <a:srgbClr val="844057"/>
                </a:solidFill>
                <a:latin typeface="Rosario"/>
              </a:rPr>
              <a:t> </a:t>
            </a:r>
            <a:r>
              <a:rPr lang="en-US" sz="2800" spc="280" dirty="0" err="1">
                <a:solidFill>
                  <a:srgbClr val="844057"/>
                </a:solidFill>
                <a:latin typeface="Rosario"/>
              </a:rPr>
              <a:t>histórias</a:t>
            </a:r>
            <a:r>
              <a:rPr lang="en-US" sz="2800" spc="280" dirty="0">
                <a:solidFill>
                  <a:srgbClr val="844057"/>
                </a:solidFill>
                <a:latin typeface="Rosario"/>
              </a:rPr>
              <a:t>, </a:t>
            </a:r>
            <a:r>
              <a:rPr lang="en-US" sz="2800" spc="280" dirty="0" err="1">
                <a:solidFill>
                  <a:srgbClr val="844057"/>
                </a:solidFill>
                <a:latin typeface="Rosario"/>
              </a:rPr>
              <a:t>cantando</a:t>
            </a:r>
            <a:r>
              <a:rPr lang="en-US" sz="2800" spc="280" dirty="0">
                <a:solidFill>
                  <a:srgbClr val="844057"/>
                </a:solidFill>
                <a:latin typeface="Rosario"/>
              </a:rPr>
              <a:t> </a:t>
            </a:r>
            <a:r>
              <a:rPr lang="en-US" sz="2800" spc="280" dirty="0" err="1">
                <a:solidFill>
                  <a:srgbClr val="844057"/>
                </a:solidFill>
                <a:latin typeface="Rosario"/>
              </a:rPr>
              <a:t>músicas</a:t>
            </a:r>
            <a:r>
              <a:rPr lang="en-US" sz="2800" spc="280" dirty="0">
                <a:solidFill>
                  <a:srgbClr val="844057"/>
                </a:solidFill>
                <a:latin typeface="Rosario"/>
              </a:rPr>
              <a:t> e </a:t>
            </a:r>
            <a:r>
              <a:rPr lang="en-US" sz="2800" spc="280" dirty="0" err="1">
                <a:solidFill>
                  <a:srgbClr val="844057"/>
                </a:solidFill>
                <a:latin typeface="Rosario"/>
              </a:rPr>
              <a:t>nos</a:t>
            </a:r>
            <a:r>
              <a:rPr lang="en-US" sz="2800" spc="280" dirty="0">
                <a:solidFill>
                  <a:srgbClr val="844057"/>
                </a:solidFill>
                <a:latin typeface="Rosario"/>
              </a:rPr>
              <a:t> </a:t>
            </a:r>
            <a:r>
              <a:rPr lang="en-US" sz="2800" spc="280" dirty="0" err="1">
                <a:solidFill>
                  <a:srgbClr val="844057"/>
                </a:solidFill>
                <a:latin typeface="Rosario"/>
              </a:rPr>
              <a:t>fazendo</a:t>
            </a:r>
            <a:r>
              <a:rPr lang="en-US" sz="2800" spc="280" dirty="0">
                <a:solidFill>
                  <a:srgbClr val="844057"/>
                </a:solidFill>
                <a:latin typeface="Rosario"/>
              </a:rPr>
              <a:t> </a:t>
            </a:r>
            <a:r>
              <a:rPr lang="en-US" sz="2800" spc="280" dirty="0" err="1">
                <a:solidFill>
                  <a:srgbClr val="844057"/>
                </a:solidFill>
                <a:latin typeface="Rosario"/>
              </a:rPr>
              <a:t>cantar</a:t>
            </a:r>
            <a:r>
              <a:rPr lang="en-US" sz="2800" spc="280" dirty="0">
                <a:solidFill>
                  <a:srgbClr val="844057"/>
                </a:solidFill>
                <a:latin typeface="Rosario"/>
              </a:rPr>
              <a:t> </a:t>
            </a:r>
            <a:r>
              <a:rPr lang="en-US" sz="2800" spc="280" dirty="0" err="1">
                <a:solidFill>
                  <a:srgbClr val="844057"/>
                </a:solidFill>
                <a:latin typeface="Rosario"/>
              </a:rPr>
              <a:t>também</a:t>
            </a:r>
            <a:r>
              <a:rPr lang="en-US" sz="2800" spc="280" dirty="0">
                <a:solidFill>
                  <a:srgbClr val="844057"/>
                </a:solidFill>
                <a:latin typeface="Rosario"/>
              </a:rPr>
              <a:t>, de </a:t>
            </a:r>
            <a:r>
              <a:rPr lang="en-US" sz="2800" spc="280" dirty="0" err="1">
                <a:solidFill>
                  <a:srgbClr val="844057"/>
                </a:solidFill>
                <a:latin typeface="Rosario"/>
              </a:rPr>
              <a:t>maneira</a:t>
            </a:r>
            <a:r>
              <a:rPr lang="en-US" sz="2800" spc="280" dirty="0">
                <a:solidFill>
                  <a:srgbClr val="844057"/>
                </a:solidFill>
                <a:latin typeface="Rosario"/>
              </a:rPr>
              <a:t> </a:t>
            </a:r>
            <a:r>
              <a:rPr lang="en-US" sz="2800" spc="280" dirty="0" err="1">
                <a:solidFill>
                  <a:srgbClr val="844057"/>
                </a:solidFill>
                <a:latin typeface="Rosario"/>
              </a:rPr>
              <a:t>agradável</a:t>
            </a:r>
            <a:r>
              <a:rPr lang="en-US" sz="2800" spc="280" dirty="0">
                <a:solidFill>
                  <a:srgbClr val="844057"/>
                </a:solidFill>
                <a:latin typeface="Rosario"/>
              </a:rPr>
              <a:t> e </a:t>
            </a:r>
            <a:r>
              <a:rPr lang="en-US" sz="2800" spc="280" dirty="0" err="1">
                <a:solidFill>
                  <a:srgbClr val="844057"/>
                </a:solidFill>
                <a:latin typeface="Rosario"/>
              </a:rPr>
              <a:t>interessante</a:t>
            </a:r>
            <a:r>
              <a:rPr lang="en-US" sz="2800" spc="280" dirty="0">
                <a:solidFill>
                  <a:srgbClr val="844057"/>
                </a:solidFill>
                <a:latin typeface="Rosario"/>
              </a:rPr>
              <a:t>; </a:t>
            </a:r>
            <a:r>
              <a:rPr lang="en-US" sz="2800" spc="280" dirty="0" err="1">
                <a:solidFill>
                  <a:srgbClr val="844057"/>
                </a:solidFill>
                <a:latin typeface="Rosario"/>
              </a:rPr>
              <a:t>além</a:t>
            </a:r>
            <a:r>
              <a:rPr lang="en-US" sz="2800" spc="280" dirty="0">
                <a:solidFill>
                  <a:srgbClr val="844057"/>
                </a:solidFill>
                <a:latin typeface="Rosario"/>
              </a:rPr>
              <a:t> das </a:t>
            </a:r>
            <a:r>
              <a:rPr lang="en-US" sz="2800" spc="280" dirty="0" err="1">
                <a:solidFill>
                  <a:srgbClr val="844057"/>
                </a:solidFill>
                <a:latin typeface="Rosario"/>
              </a:rPr>
              <a:t>imagens</a:t>
            </a:r>
            <a:r>
              <a:rPr lang="en-US" sz="2800" spc="280" dirty="0">
                <a:solidFill>
                  <a:srgbClr val="844057"/>
                </a:solidFill>
                <a:latin typeface="Rosario"/>
              </a:rPr>
              <a:t> </a:t>
            </a:r>
            <a:r>
              <a:rPr lang="en-US" sz="2800" spc="280" dirty="0" err="1">
                <a:solidFill>
                  <a:srgbClr val="844057"/>
                </a:solidFill>
                <a:latin typeface="Rosario"/>
              </a:rPr>
              <a:t>importantes</a:t>
            </a:r>
            <a:r>
              <a:rPr lang="en-US" sz="2800" spc="280" dirty="0">
                <a:solidFill>
                  <a:srgbClr val="844057"/>
                </a:solidFill>
                <a:latin typeface="Rosario"/>
              </a:rPr>
              <a:t> </a:t>
            </a:r>
            <a:r>
              <a:rPr lang="en-US" sz="2800" spc="280" dirty="0" err="1">
                <a:solidFill>
                  <a:srgbClr val="844057"/>
                </a:solidFill>
                <a:latin typeface="Rosario"/>
              </a:rPr>
              <a:t>mostradas</a:t>
            </a:r>
            <a:r>
              <a:rPr lang="en-US" sz="2800" spc="280" dirty="0">
                <a:solidFill>
                  <a:srgbClr val="844057"/>
                </a:solidFill>
                <a:latin typeface="Rosario"/>
              </a:rPr>
              <a:t> e </a:t>
            </a:r>
            <a:r>
              <a:rPr lang="en-US" sz="2800" spc="280" dirty="0" err="1">
                <a:solidFill>
                  <a:srgbClr val="844057"/>
                </a:solidFill>
                <a:latin typeface="Rosario"/>
              </a:rPr>
              <a:t>contextualizadas</a:t>
            </a:r>
            <a:r>
              <a:rPr lang="en-US" sz="2800" spc="280" dirty="0">
                <a:solidFill>
                  <a:srgbClr val="844057"/>
                </a:solidFill>
                <a:latin typeface="Rosario"/>
              </a:rPr>
              <a:t> </a:t>
            </a:r>
            <a:r>
              <a:rPr lang="en-US" sz="2800" spc="280" dirty="0" err="1">
                <a:solidFill>
                  <a:srgbClr val="844057"/>
                </a:solidFill>
                <a:latin typeface="Rosario"/>
              </a:rPr>
              <a:t>por</a:t>
            </a:r>
            <a:r>
              <a:rPr lang="en-US" sz="2800" spc="280" dirty="0">
                <a:solidFill>
                  <a:srgbClr val="844057"/>
                </a:solidFill>
                <a:latin typeface="Rosario"/>
              </a:rPr>
              <a:t> </a:t>
            </a:r>
            <a:r>
              <a:rPr lang="en-US" sz="2800" spc="280" dirty="0" err="1">
                <a:solidFill>
                  <a:srgbClr val="844057"/>
                </a:solidFill>
                <a:latin typeface="Rosario"/>
              </a:rPr>
              <a:t>ela</a:t>
            </a:r>
            <a:r>
              <a:rPr lang="en-US" sz="2800" spc="280" dirty="0">
                <a:solidFill>
                  <a:srgbClr val="844057"/>
                </a:solidFill>
                <a:latin typeface="Rosario"/>
              </a:rPr>
              <a:t>, no slide.</a:t>
            </a:r>
          </a:p>
          <a:p>
            <a:pPr>
              <a:lnSpc>
                <a:spcPts val="4228"/>
              </a:lnSpc>
            </a:pPr>
            <a:endParaRPr lang="en-US" sz="2800" spc="280" dirty="0">
              <a:solidFill>
                <a:srgbClr val="844057"/>
              </a:solidFill>
              <a:latin typeface="Rosario"/>
            </a:endParaRPr>
          </a:p>
          <a:p>
            <a:pPr>
              <a:lnSpc>
                <a:spcPts val="4228"/>
              </a:lnSpc>
            </a:pPr>
            <a:r>
              <a:rPr lang="en-US" sz="2800" spc="280" dirty="0">
                <a:solidFill>
                  <a:srgbClr val="844057"/>
                </a:solidFill>
                <a:latin typeface="Rosario"/>
              </a:rPr>
              <a:t>Outros </a:t>
            </a:r>
            <a:r>
              <a:rPr lang="en-US" sz="2800" spc="280" dirty="0" err="1">
                <a:solidFill>
                  <a:srgbClr val="844057"/>
                </a:solidFill>
                <a:latin typeface="Rosario"/>
              </a:rPr>
              <a:t>dizeres</a:t>
            </a:r>
            <a:r>
              <a:rPr lang="en-US" sz="2800" spc="280" dirty="0">
                <a:solidFill>
                  <a:srgbClr val="844057"/>
                </a:solidFill>
                <a:latin typeface="Rosario"/>
              </a:rPr>
              <a:t> </a:t>
            </a:r>
            <a:r>
              <a:rPr lang="en-US" sz="2800" spc="280" dirty="0" err="1">
                <a:solidFill>
                  <a:srgbClr val="844057"/>
                </a:solidFill>
                <a:latin typeface="Rosario"/>
              </a:rPr>
              <a:t>que</a:t>
            </a:r>
            <a:r>
              <a:rPr lang="en-US" sz="2800" spc="280" dirty="0">
                <a:solidFill>
                  <a:srgbClr val="844057"/>
                </a:solidFill>
                <a:latin typeface="Rosario"/>
              </a:rPr>
              <a:t> </a:t>
            </a:r>
            <a:r>
              <a:rPr lang="en-US" sz="2800" spc="280" dirty="0" err="1">
                <a:solidFill>
                  <a:srgbClr val="844057"/>
                </a:solidFill>
                <a:latin typeface="Rosario"/>
              </a:rPr>
              <a:t>também</a:t>
            </a:r>
            <a:r>
              <a:rPr lang="en-US" sz="2800" spc="280" dirty="0">
                <a:solidFill>
                  <a:srgbClr val="844057"/>
                </a:solidFill>
                <a:latin typeface="Rosario"/>
              </a:rPr>
              <a:t> </a:t>
            </a:r>
            <a:r>
              <a:rPr lang="en-US" sz="2800" spc="280" dirty="0" err="1">
                <a:solidFill>
                  <a:srgbClr val="844057"/>
                </a:solidFill>
                <a:latin typeface="Rosario"/>
              </a:rPr>
              <a:t>chamaram</a:t>
            </a:r>
            <a:r>
              <a:rPr lang="en-US" sz="2800" spc="280" dirty="0">
                <a:solidFill>
                  <a:srgbClr val="844057"/>
                </a:solidFill>
                <a:latin typeface="Rosario"/>
              </a:rPr>
              <a:t> a </a:t>
            </a:r>
            <a:r>
              <a:rPr lang="en-US" sz="2800" spc="280" dirty="0" err="1">
                <a:solidFill>
                  <a:srgbClr val="844057"/>
                </a:solidFill>
                <a:latin typeface="Rosario"/>
              </a:rPr>
              <a:t>minha</a:t>
            </a:r>
            <a:r>
              <a:rPr lang="en-US" sz="2800" spc="280" dirty="0">
                <a:solidFill>
                  <a:srgbClr val="844057"/>
                </a:solidFill>
                <a:latin typeface="Rosario"/>
              </a:rPr>
              <a:t> </a:t>
            </a:r>
            <a:r>
              <a:rPr lang="en-US" sz="2800" spc="280" dirty="0" err="1">
                <a:solidFill>
                  <a:srgbClr val="844057"/>
                </a:solidFill>
                <a:latin typeface="Rosario"/>
              </a:rPr>
              <a:t>atenção</a:t>
            </a:r>
            <a:r>
              <a:rPr lang="en-US" sz="2800" spc="280" dirty="0">
                <a:solidFill>
                  <a:srgbClr val="844057"/>
                </a:solidFill>
                <a:latin typeface="Rosario"/>
              </a:rPr>
              <a:t>: a </a:t>
            </a:r>
            <a:r>
              <a:rPr lang="en-US" sz="2800" spc="280" dirty="0" err="1">
                <a:solidFill>
                  <a:srgbClr val="844057"/>
                </a:solidFill>
                <a:latin typeface="Rosario"/>
              </a:rPr>
              <a:t>questão</a:t>
            </a:r>
            <a:r>
              <a:rPr lang="en-US" sz="2800" spc="280" dirty="0">
                <a:solidFill>
                  <a:srgbClr val="844057"/>
                </a:solidFill>
                <a:latin typeface="Rosario"/>
              </a:rPr>
              <a:t> da “</a:t>
            </a:r>
            <a:r>
              <a:rPr lang="en-US" sz="2800" spc="280" dirty="0" err="1">
                <a:solidFill>
                  <a:srgbClr val="844057"/>
                </a:solidFill>
                <a:latin typeface="Rosario"/>
              </a:rPr>
              <a:t>branquitude</a:t>
            </a:r>
            <a:r>
              <a:rPr lang="en-US" sz="2800" spc="280" dirty="0">
                <a:solidFill>
                  <a:srgbClr val="844057"/>
                </a:solidFill>
                <a:latin typeface="Rosario"/>
              </a:rPr>
              <a:t> </a:t>
            </a:r>
            <a:r>
              <a:rPr lang="en-US" sz="2800" spc="280" dirty="0" err="1">
                <a:solidFill>
                  <a:srgbClr val="844057"/>
                </a:solidFill>
                <a:latin typeface="Rosario"/>
              </a:rPr>
              <a:t>nordestina</a:t>
            </a:r>
            <a:r>
              <a:rPr lang="en-US" sz="2800" spc="280" dirty="0">
                <a:solidFill>
                  <a:srgbClr val="844057"/>
                </a:solidFill>
                <a:latin typeface="Rosario"/>
              </a:rPr>
              <a:t>”, a </a:t>
            </a:r>
            <a:r>
              <a:rPr lang="en-US" sz="2800" spc="280" dirty="0" err="1">
                <a:solidFill>
                  <a:srgbClr val="844057"/>
                </a:solidFill>
                <a:latin typeface="Rosario"/>
              </a:rPr>
              <a:t>cirurgia</a:t>
            </a:r>
            <a:r>
              <a:rPr lang="en-US" sz="2800" spc="280" dirty="0">
                <a:solidFill>
                  <a:srgbClr val="844057"/>
                </a:solidFill>
                <a:latin typeface="Rosario"/>
              </a:rPr>
              <a:t> </a:t>
            </a:r>
            <a:r>
              <a:rPr lang="en-US" sz="2800" spc="280" dirty="0" err="1">
                <a:solidFill>
                  <a:srgbClr val="844057"/>
                </a:solidFill>
                <a:latin typeface="Rosario"/>
              </a:rPr>
              <a:t>cardíaca</a:t>
            </a:r>
            <a:r>
              <a:rPr lang="en-US" sz="2800" spc="280" dirty="0">
                <a:solidFill>
                  <a:srgbClr val="844057"/>
                </a:solidFill>
                <a:latin typeface="Rosario"/>
              </a:rPr>
              <a:t> </a:t>
            </a:r>
            <a:r>
              <a:rPr lang="en-US" sz="2800" spc="280" dirty="0" err="1">
                <a:solidFill>
                  <a:srgbClr val="844057"/>
                </a:solidFill>
                <a:latin typeface="Rosario"/>
              </a:rPr>
              <a:t>ter</a:t>
            </a:r>
            <a:r>
              <a:rPr lang="en-US" sz="2800" spc="280" dirty="0">
                <a:solidFill>
                  <a:srgbClr val="844057"/>
                </a:solidFill>
                <a:latin typeface="Rosario"/>
              </a:rPr>
              <a:t> </a:t>
            </a:r>
            <a:r>
              <a:rPr lang="en-US" sz="2800" spc="280" dirty="0" err="1">
                <a:solidFill>
                  <a:srgbClr val="844057"/>
                </a:solidFill>
                <a:latin typeface="Rosario"/>
              </a:rPr>
              <a:t>sido</a:t>
            </a:r>
            <a:r>
              <a:rPr lang="en-US" sz="2800" spc="280" dirty="0">
                <a:solidFill>
                  <a:srgbClr val="844057"/>
                </a:solidFill>
                <a:latin typeface="Rosario"/>
              </a:rPr>
              <a:t> </a:t>
            </a:r>
            <a:r>
              <a:rPr lang="en-US" sz="2800" spc="280" dirty="0" err="1">
                <a:solidFill>
                  <a:srgbClr val="844057"/>
                </a:solidFill>
                <a:latin typeface="Rosario"/>
              </a:rPr>
              <a:t>criada</a:t>
            </a:r>
            <a:r>
              <a:rPr lang="en-US" sz="2800" spc="280" dirty="0">
                <a:solidFill>
                  <a:srgbClr val="844057"/>
                </a:solidFill>
                <a:latin typeface="Rosario"/>
              </a:rPr>
              <a:t> </a:t>
            </a:r>
            <a:r>
              <a:rPr lang="en-US" sz="2800" spc="280" dirty="0" err="1">
                <a:solidFill>
                  <a:srgbClr val="844057"/>
                </a:solidFill>
                <a:latin typeface="Rosario"/>
              </a:rPr>
              <a:t>por</a:t>
            </a:r>
            <a:r>
              <a:rPr lang="en-US" sz="2800" spc="280" dirty="0">
                <a:solidFill>
                  <a:srgbClr val="844057"/>
                </a:solidFill>
                <a:latin typeface="Rosario"/>
              </a:rPr>
              <a:t> um negro, as </a:t>
            </a:r>
            <a:r>
              <a:rPr lang="en-US" sz="2800" spc="280" dirty="0" err="1">
                <a:solidFill>
                  <a:srgbClr val="844057"/>
                </a:solidFill>
                <a:latin typeface="Rosario"/>
              </a:rPr>
              <a:t>relações</a:t>
            </a:r>
            <a:r>
              <a:rPr lang="en-US" sz="2800" spc="280" dirty="0">
                <a:solidFill>
                  <a:srgbClr val="844057"/>
                </a:solidFill>
                <a:latin typeface="Rosario"/>
              </a:rPr>
              <a:t> </a:t>
            </a:r>
            <a:r>
              <a:rPr lang="en-US" sz="2800" spc="280" dirty="0" err="1">
                <a:solidFill>
                  <a:srgbClr val="844057"/>
                </a:solidFill>
                <a:latin typeface="Rosario"/>
              </a:rPr>
              <a:t>sobre</a:t>
            </a:r>
            <a:r>
              <a:rPr lang="en-US" sz="2800" spc="280" dirty="0">
                <a:solidFill>
                  <a:srgbClr val="844057"/>
                </a:solidFill>
                <a:latin typeface="Rosario"/>
              </a:rPr>
              <a:t> </a:t>
            </a:r>
            <a:r>
              <a:rPr lang="en-US" sz="2800" spc="280" dirty="0" err="1">
                <a:solidFill>
                  <a:srgbClr val="844057"/>
                </a:solidFill>
                <a:latin typeface="Rosario"/>
              </a:rPr>
              <a:t>mito</a:t>
            </a:r>
            <a:r>
              <a:rPr lang="en-US" sz="2800" spc="280" dirty="0">
                <a:solidFill>
                  <a:srgbClr val="844057"/>
                </a:solidFill>
                <a:latin typeface="Rosario"/>
              </a:rPr>
              <a:t> e </a:t>
            </a:r>
            <a:r>
              <a:rPr lang="en-US" sz="2800" spc="280" dirty="0" err="1">
                <a:solidFill>
                  <a:srgbClr val="844057"/>
                </a:solidFill>
                <a:latin typeface="Rosario"/>
              </a:rPr>
              <a:t>ciência</a:t>
            </a:r>
            <a:r>
              <a:rPr lang="en-US" sz="2800" spc="280" dirty="0">
                <a:solidFill>
                  <a:srgbClr val="844057"/>
                </a:solidFill>
                <a:latin typeface="Rosario"/>
              </a:rPr>
              <a:t> </a:t>
            </a:r>
            <a:r>
              <a:rPr lang="en-US" sz="2800" spc="280" dirty="0" err="1">
                <a:solidFill>
                  <a:srgbClr val="844057"/>
                </a:solidFill>
                <a:latin typeface="Rosario"/>
              </a:rPr>
              <a:t>que</a:t>
            </a:r>
            <a:r>
              <a:rPr lang="en-US" sz="2800" spc="280" dirty="0">
                <a:solidFill>
                  <a:srgbClr val="844057"/>
                </a:solidFill>
                <a:latin typeface="Rosario"/>
              </a:rPr>
              <a:t> </a:t>
            </a:r>
            <a:r>
              <a:rPr lang="en-US" sz="2800" spc="280" dirty="0" err="1">
                <a:solidFill>
                  <a:srgbClr val="844057"/>
                </a:solidFill>
                <a:latin typeface="Rosario"/>
              </a:rPr>
              <a:t>caminham</a:t>
            </a:r>
            <a:r>
              <a:rPr lang="en-US" sz="2800" spc="280" dirty="0">
                <a:solidFill>
                  <a:srgbClr val="844057"/>
                </a:solidFill>
                <a:latin typeface="Rosario"/>
              </a:rPr>
              <a:t> </a:t>
            </a:r>
            <a:r>
              <a:rPr lang="en-US" sz="2800" spc="280" dirty="0" err="1">
                <a:solidFill>
                  <a:srgbClr val="844057"/>
                </a:solidFill>
                <a:latin typeface="Rosario"/>
              </a:rPr>
              <a:t>juntos</a:t>
            </a:r>
            <a:r>
              <a:rPr lang="en-US" sz="2800" spc="280" dirty="0">
                <a:solidFill>
                  <a:srgbClr val="844057"/>
                </a:solidFill>
                <a:latin typeface="Rosario"/>
              </a:rPr>
              <a:t>, e o “</a:t>
            </a:r>
            <a:r>
              <a:rPr lang="en-US" sz="2800" spc="280" dirty="0" err="1">
                <a:solidFill>
                  <a:srgbClr val="844057"/>
                </a:solidFill>
                <a:latin typeface="Rosario"/>
              </a:rPr>
              <a:t>atualizar</a:t>
            </a:r>
            <a:r>
              <a:rPr lang="en-US" sz="2800" spc="280" dirty="0">
                <a:solidFill>
                  <a:srgbClr val="844057"/>
                </a:solidFill>
                <a:latin typeface="Rosario"/>
              </a:rPr>
              <a:t> a </a:t>
            </a:r>
            <a:r>
              <a:rPr lang="en-US" sz="2800" spc="280" dirty="0" err="1">
                <a:solidFill>
                  <a:srgbClr val="844057"/>
                </a:solidFill>
                <a:latin typeface="Rosario"/>
              </a:rPr>
              <a:t>ancestralidade</a:t>
            </a:r>
            <a:r>
              <a:rPr lang="en-US" sz="2800" spc="280" dirty="0">
                <a:solidFill>
                  <a:srgbClr val="844057"/>
                </a:solidFill>
                <a:latin typeface="Rosario"/>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1344685" y="1176339"/>
            <a:ext cx="15598630" cy="6285698"/>
          </a:xfrm>
          <a:prstGeom prst="rect">
            <a:avLst/>
          </a:prstGeom>
        </p:spPr>
        <p:txBody>
          <a:bodyPr lIns="0" tIns="0" rIns="0" bIns="0" rtlCol="0" anchor="t">
            <a:spAutoFit/>
          </a:bodyPr>
          <a:lstStyle/>
          <a:p>
            <a:pPr>
              <a:lnSpc>
                <a:spcPts val="4552"/>
              </a:lnSpc>
            </a:pPr>
            <a:r>
              <a:rPr lang="en-US" sz="3252">
                <a:solidFill>
                  <a:srgbClr val="FAF3F0"/>
                </a:solidFill>
                <a:latin typeface="Rosario"/>
              </a:rPr>
              <a:t>"Poderia de inicio, de forma muito superficial, sem fazer qualquer analise mais</a:t>
            </a:r>
          </a:p>
          <a:p>
            <a:pPr>
              <a:lnSpc>
                <a:spcPts val="4552"/>
              </a:lnSpc>
            </a:pPr>
            <a:r>
              <a:rPr lang="en-US" sz="3252">
                <a:solidFill>
                  <a:srgbClr val="FAF3F0"/>
                </a:solidFill>
                <a:latin typeface="Rosario"/>
              </a:rPr>
              <a:t>profunda ou comparativa, descartar a possibilidade de encontrar pontos em minha</a:t>
            </a:r>
          </a:p>
          <a:p>
            <a:pPr>
              <a:lnSpc>
                <a:spcPts val="4552"/>
              </a:lnSpc>
            </a:pPr>
            <a:r>
              <a:rPr lang="en-US" sz="3252">
                <a:solidFill>
                  <a:srgbClr val="FAF3F0"/>
                </a:solidFill>
                <a:latin typeface="Rosario"/>
              </a:rPr>
              <a:t>pesquisa que de alguma maneira pudesse estabelecer um canal com as ideologias da Professora/Doutora Vanda Machado, visto que, são pautadas mais diretamente em</a:t>
            </a:r>
          </a:p>
          <a:p>
            <a:pPr>
              <a:lnSpc>
                <a:spcPts val="4552"/>
              </a:lnSpc>
            </a:pPr>
            <a:r>
              <a:rPr lang="en-US" sz="3252">
                <a:solidFill>
                  <a:srgbClr val="FAF3F0"/>
                </a:solidFill>
                <a:latin typeface="Rosario"/>
              </a:rPr>
              <a:t>questões étnico-raciais com um recorte em uma educação identitária. Mas isso seria</a:t>
            </a:r>
          </a:p>
          <a:p>
            <a:pPr>
              <a:lnSpc>
                <a:spcPts val="4552"/>
              </a:lnSpc>
            </a:pPr>
            <a:r>
              <a:rPr lang="en-US" sz="3252">
                <a:solidFill>
                  <a:srgbClr val="FAF3F0"/>
                </a:solidFill>
                <a:latin typeface="Rosario"/>
              </a:rPr>
              <a:t>muito precipitado de minha parte e nada inteligente. Seria algo como não querer olhar o</a:t>
            </a:r>
          </a:p>
          <a:p>
            <a:pPr>
              <a:lnSpc>
                <a:spcPts val="4552"/>
              </a:lnSpc>
            </a:pPr>
            <a:r>
              <a:rPr lang="en-US" sz="3252">
                <a:solidFill>
                  <a:srgbClr val="FAF3F0"/>
                </a:solidFill>
                <a:latin typeface="Rosario"/>
              </a:rPr>
              <a:t>outro para ver a si mesmo. Afinal, minha pesquisa não é também sobre a identidade</a:t>
            </a:r>
          </a:p>
          <a:p>
            <a:pPr>
              <a:lnSpc>
                <a:spcPts val="4552"/>
              </a:lnSpc>
            </a:pPr>
            <a:r>
              <a:rPr lang="en-US" sz="3252">
                <a:solidFill>
                  <a:srgbClr val="FAF3F0"/>
                </a:solidFill>
                <a:latin typeface="Rosario"/>
              </a:rPr>
              <a:t>(artística) de corpos longevos? E para de fato poder ter a capacidade de desenvolver</a:t>
            </a:r>
          </a:p>
          <a:p>
            <a:pPr>
              <a:lnSpc>
                <a:spcPts val="4552"/>
              </a:lnSpc>
            </a:pPr>
            <a:r>
              <a:rPr lang="en-US" sz="3252">
                <a:solidFill>
                  <a:srgbClr val="FAF3F0"/>
                </a:solidFill>
                <a:latin typeface="Rosario"/>
              </a:rPr>
              <a:t>uma metodologia, com um conteúdo que nos aproxime, da mesma forma que a</a:t>
            </a:r>
          </a:p>
          <a:p>
            <a:pPr>
              <a:lnSpc>
                <a:spcPts val="4552"/>
              </a:lnSpc>
            </a:pPr>
            <a:r>
              <a:rPr lang="en-US" sz="3252">
                <a:solidFill>
                  <a:srgbClr val="FAF3F0"/>
                </a:solidFill>
                <a:latin typeface="Rosario"/>
              </a:rPr>
              <a:t>professora Vanda o fez com seus alunos ao longo de sua trajetória, eu não preciso</a:t>
            </a:r>
          </a:p>
          <a:p>
            <a:pPr>
              <a:lnSpc>
                <a:spcPts val="4552"/>
              </a:lnSpc>
            </a:pPr>
            <a:r>
              <a:rPr lang="en-US" sz="3252">
                <a:solidFill>
                  <a:srgbClr val="FAF3F0"/>
                </a:solidFill>
                <a:latin typeface="Rosario"/>
              </a:rPr>
              <a:t>conhecer suas historias?”</a:t>
            </a:r>
          </a:p>
        </p:txBody>
      </p:sp>
      <p:sp>
        <p:nvSpPr>
          <p:cNvPr id="3" name="TextBox 3"/>
          <p:cNvSpPr txBox="1"/>
          <p:nvPr/>
        </p:nvSpPr>
        <p:spPr>
          <a:xfrm>
            <a:off x="14250442" y="8677910"/>
            <a:ext cx="2887712" cy="580390"/>
          </a:xfrm>
          <a:prstGeom prst="rect">
            <a:avLst/>
          </a:prstGeom>
        </p:spPr>
        <p:txBody>
          <a:bodyPr lIns="0" tIns="0" rIns="0" bIns="0" rtlCol="0" anchor="t">
            <a:spAutoFit/>
          </a:bodyPr>
          <a:lstStyle/>
          <a:p>
            <a:pPr algn="ctr">
              <a:lnSpc>
                <a:spcPts val="4759"/>
              </a:lnSpc>
            </a:pPr>
            <a:r>
              <a:rPr lang="en-US" sz="3400">
                <a:solidFill>
                  <a:srgbClr val="FFFFFF"/>
                </a:solidFill>
                <a:latin typeface="Rosario"/>
              </a:rPr>
              <a:t>por Jõao Perene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863948" y="3973386"/>
            <a:ext cx="9236255" cy="557234"/>
          </a:xfrm>
          <a:prstGeom prst="rect">
            <a:avLst/>
          </a:prstGeom>
        </p:spPr>
        <p:txBody>
          <a:bodyPr lIns="0" tIns="0" rIns="0" bIns="0" rtlCol="0" anchor="t">
            <a:spAutoFit/>
          </a:bodyPr>
          <a:lstStyle/>
          <a:p>
            <a:pPr algn="l">
              <a:lnSpc>
                <a:spcPts val="4433"/>
              </a:lnSpc>
            </a:pPr>
            <a:endParaRPr/>
          </a:p>
        </p:txBody>
      </p:sp>
      <p:sp>
        <p:nvSpPr>
          <p:cNvPr id="3" name="TextBox 3"/>
          <p:cNvSpPr txBox="1"/>
          <p:nvPr/>
        </p:nvSpPr>
        <p:spPr>
          <a:xfrm>
            <a:off x="600936" y="770289"/>
            <a:ext cx="9762281" cy="870067"/>
          </a:xfrm>
          <a:prstGeom prst="rect">
            <a:avLst/>
          </a:prstGeom>
        </p:spPr>
        <p:txBody>
          <a:bodyPr lIns="0" tIns="0" rIns="0" bIns="0" rtlCol="0" anchor="t">
            <a:spAutoFit/>
          </a:bodyPr>
          <a:lstStyle/>
          <a:p>
            <a:pPr algn="l">
              <a:lnSpc>
                <a:spcPts val="6897"/>
              </a:lnSpc>
            </a:pPr>
            <a:r>
              <a:rPr lang="en-US" sz="5747" spc="229">
                <a:solidFill>
                  <a:srgbClr val="844057"/>
                </a:solidFill>
                <a:latin typeface="Alegreya SC"/>
              </a:rPr>
              <a:t>EMENTA</a:t>
            </a:r>
          </a:p>
        </p:txBody>
      </p:sp>
      <p:sp>
        <p:nvSpPr>
          <p:cNvPr id="4" name="TextBox 4"/>
          <p:cNvSpPr txBox="1"/>
          <p:nvPr/>
        </p:nvSpPr>
        <p:spPr>
          <a:xfrm>
            <a:off x="600936" y="2064993"/>
            <a:ext cx="17231315" cy="5539978"/>
          </a:xfrm>
          <a:prstGeom prst="rect">
            <a:avLst/>
          </a:prstGeom>
        </p:spPr>
        <p:txBody>
          <a:bodyPr wrap="square" lIns="0" tIns="0" rIns="0" bIns="0" rtlCol="0" anchor="t">
            <a:spAutoFit/>
          </a:bodyPr>
          <a:lstStyle/>
          <a:p>
            <a:pPr algn="just">
              <a:lnSpc>
                <a:spcPts val="4832"/>
              </a:lnSpc>
            </a:pPr>
            <a:endParaRPr lang="en-US" sz="4000" dirty="0" smtClean="0">
              <a:solidFill>
                <a:srgbClr val="844057"/>
              </a:solidFill>
              <a:latin typeface="Rosario"/>
            </a:endParaRPr>
          </a:p>
          <a:p>
            <a:pPr algn="just">
              <a:lnSpc>
                <a:spcPts val="4832"/>
              </a:lnSpc>
            </a:pPr>
            <a:endParaRPr lang="en-US" sz="4000" dirty="0">
              <a:solidFill>
                <a:srgbClr val="844057"/>
              </a:solidFill>
              <a:latin typeface="Rosario"/>
            </a:endParaRPr>
          </a:p>
          <a:p>
            <a:pPr algn="just">
              <a:lnSpc>
                <a:spcPts val="4832"/>
              </a:lnSpc>
            </a:pPr>
            <a:r>
              <a:rPr lang="en-US" sz="4000" dirty="0" err="1" smtClean="0">
                <a:solidFill>
                  <a:srgbClr val="844057"/>
                </a:solidFill>
                <a:latin typeface="Rosario"/>
              </a:rPr>
              <a:t>Estudos</a:t>
            </a:r>
            <a:r>
              <a:rPr lang="en-US" sz="4000" dirty="0" smtClean="0">
                <a:solidFill>
                  <a:srgbClr val="844057"/>
                </a:solidFill>
                <a:latin typeface="Rosario"/>
              </a:rPr>
              <a:t> </a:t>
            </a:r>
            <a:r>
              <a:rPr lang="en-US" sz="4000" dirty="0">
                <a:solidFill>
                  <a:srgbClr val="844057"/>
                </a:solidFill>
                <a:latin typeface="Rosario"/>
              </a:rPr>
              <a:t>e </a:t>
            </a:r>
            <a:r>
              <a:rPr lang="en-US" sz="4000" dirty="0" err="1">
                <a:solidFill>
                  <a:srgbClr val="844057"/>
                </a:solidFill>
                <a:latin typeface="Rosario"/>
              </a:rPr>
              <a:t>discussões</a:t>
            </a:r>
            <a:r>
              <a:rPr lang="en-US" sz="4000" dirty="0">
                <a:solidFill>
                  <a:srgbClr val="844057"/>
                </a:solidFill>
                <a:latin typeface="Rosario"/>
              </a:rPr>
              <a:t> </a:t>
            </a:r>
            <a:r>
              <a:rPr lang="en-US" sz="4000" dirty="0" err="1">
                <a:solidFill>
                  <a:srgbClr val="844057"/>
                </a:solidFill>
                <a:latin typeface="Rosario"/>
              </a:rPr>
              <a:t>acerca</a:t>
            </a:r>
            <a:r>
              <a:rPr lang="en-US" sz="4000" dirty="0">
                <a:solidFill>
                  <a:srgbClr val="844057"/>
                </a:solidFill>
                <a:latin typeface="Rosario"/>
              </a:rPr>
              <a:t> de </a:t>
            </a:r>
            <a:r>
              <a:rPr lang="en-US" sz="4000" dirty="0" err="1">
                <a:solidFill>
                  <a:srgbClr val="844057"/>
                </a:solidFill>
                <a:latin typeface="Rosario"/>
              </a:rPr>
              <a:t>pressupostos</a:t>
            </a:r>
            <a:r>
              <a:rPr lang="en-US" sz="4000" dirty="0">
                <a:solidFill>
                  <a:srgbClr val="844057"/>
                </a:solidFill>
                <a:latin typeface="Rosario"/>
              </a:rPr>
              <a:t> </a:t>
            </a:r>
            <a:r>
              <a:rPr lang="en-US" sz="4000" dirty="0" err="1">
                <a:solidFill>
                  <a:srgbClr val="844057"/>
                </a:solidFill>
                <a:latin typeface="Rosario"/>
              </a:rPr>
              <a:t>epistemológicos</a:t>
            </a:r>
            <a:r>
              <a:rPr lang="en-US" sz="4000" dirty="0">
                <a:solidFill>
                  <a:srgbClr val="844057"/>
                </a:solidFill>
                <a:latin typeface="Rosario"/>
              </a:rPr>
              <a:t> da </a:t>
            </a:r>
            <a:r>
              <a:rPr lang="en-US" sz="4000" dirty="0" err="1">
                <a:solidFill>
                  <a:srgbClr val="844057"/>
                </a:solidFill>
                <a:latin typeface="Rosario"/>
              </a:rPr>
              <a:t>contemporaneidade</a:t>
            </a:r>
            <a:r>
              <a:rPr lang="en-US" sz="4000" dirty="0">
                <a:solidFill>
                  <a:srgbClr val="844057"/>
                </a:solidFill>
                <a:latin typeface="Rosario"/>
              </a:rPr>
              <a:t> da </a:t>
            </a:r>
            <a:r>
              <a:rPr lang="en-US" sz="4000" dirty="0" err="1">
                <a:solidFill>
                  <a:srgbClr val="844057"/>
                </a:solidFill>
                <a:latin typeface="Rosario"/>
              </a:rPr>
              <a:t>dança</a:t>
            </a:r>
            <a:r>
              <a:rPr lang="en-US" sz="4000" dirty="0">
                <a:solidFill>
                  <a:srgbClr val="844057"/>
                </a:solidFill>
                <a:latin typeface="Rosario"/>
              </a:rPr>
              <a:t> sob </a:t>
            </a:r>
            <a:r>
              <a:rPr lang="en-US" sz="4000" dirty="0" err="1">
                <a:solidFill>
                  <a:srgbClr val="844057"/>
                </a:solidFill>
                <a:latin typeface="Rosario"/>
              </a:rPr>
              <a:t>perspectivas</a:t>
            </a:r>
            <a:r>
              <a:rPr lang="en-US" sz="4000" dirty="0">
                <a:solidFill>
                  <a:srgbClr val="844057"/>
                </a:solidFill>
                <a:latin typeface="Rosario"/>
              </a:rPr>
              <a:t> </a:t>
            </a:r>
            <a:r>
              <a:rPr lang="en-US" sz="4000" dirty="0" err="1">
                <a:solidFill>
                  <a:srgbClr val="844057"/>
                </a:solidFill>
                <a:latin typeface="Rosario"/>
              </a:rPr>
              <a:t>políticas</a:t>
            </a:r>
            <a:r>
              <a:rPr lang="en-US" sz="4000" dirty="0">
                <a:solidFill>
                  <a:srgbClr val="844057"/>
                </a:solidFill>
                <a:latin typeface="Rosario"/>
              </a:rPr>
              <a:t>, </a:t>
            </a:r>
            <a:r>
              <a:rPr lang="en-US" sz="4000" dirty="0" err="1">
                <a:solidFill>
                  <a:srgbClr val="844057"/>
                </a:solidFill>
                <a:latin typeface="Rosario"/>
              </a:rPr>
              <a:t>educacionais</a:t>
            </a:r>
            <a:r>
              <a:rPr lang="en-US" sz="4000" dirty="0">
                <a:solidFill>
                  <a:srgbClr val="844057"/>
                </a:solidFill>
                <a:latin typeface="Rosario"/>
              </a:rPr>
              <a:t> e </a:t>
            </a:r>
            <a:r>
              <a:rPr lang="en-US" sz="4000" dirty="0" err="1">
                <a:solidFill>
                  <a:srgbClr val="844057"/>
                </a:solidFill>
                <a:latin typeface="Rosario"/>
              </a:rPr>
              <a:t>sociais</a:t>
            </a:r>
            <a:r>
              <a:rPr lang="en-US" sz="4000" dirty="0">
                <a:solidFill>
                  <a:srgbClr val="844057"/>
                </a:solidFill>
                <a:latin typeface="Rosario"/>
              </a:rPr>
              <a:t> e as </a:t>
            </a:r>
            <a:r>
              <a:rPr lang="en-US" sz="4000" dirty="0" err="1">
                <a:solidFill>
                  <a:srgbClr val="844057"/>
                </a:solidFill>
                <a:latin typeface="Rosario"/>
              </a:rPr>
              <a:t>aproximações</a:t>
            </a:r>
            <a:r>
              <a:rPr lang="en-US" sz="4000" dirty="0">
                <a:solidFill>
                  <a:srgbClr val="844057"/>
                </a:solidFill>
                <a:latin typeface="Rosario"/>
              </a:rPr>
              <a:t> </a:t>
            </a:r>
            <a:r>
              <a:rPr lang="en-US" sz="4000" dirty="0" err="1">
                <a:solidFill>
                  <a:srgbClr val="844057"/>
                </a:solidFill>
                <a:latin typeface="Rosario"/>
              </a:rPr>
              <a:t>teórico-práticas</a:t>
            </a:r>
            <a:r>
              <a:rPr lang="en-US" sz="4000" dirty="0">
                <a:solidFill>
                  <a:srgbClr val="844057"/>
                </a:solidFill>
                <a:latin typeface="Rosario"/>
              </a:rPr>
              <a:t> das </a:t>
            </a:r>
            <a:r>
              <a:rPr lang="en-US" sz="4000" dirty="0" err="1">
                <a:solidFill>
                  <a:srgbClr val="844057"/>
                </a:solidFill>
                <a:latin typeface="Rosario"/>
              </a:rPr>
              <a:t>pesquisas</a:t>
            </a:r>
            <a:r>
              <a:rPr lang="en-US" sz="4000" dirty="0">
                <a:solidFill>
                  <a:srgbClr val="844057"/>
                </a:solidFill>
                <a:latin typeface="Rosario"/>
              </a:rPr>
              <a:t> </a:t>
            </a:r>
            <a:r>
              <a:rPr lang="en-US" sz="4000" dirty="0" err="1">
                <a:solidFill>
                  <a:srgbClr val="844057"/>
                </a:solidFill>
                <a:latin typeface="Rosario"/>
              </a:rPr>
              <a:t>artístico-pedagógicas</a:t>
            </a:r>
            <a:r>
              <a:rPr lang="en-US" sz="4000" dirty="0">
                <a:solidFill>
                  <a:srgbClr val="844057"/>
                </a:solidFill>
                <a:latin typeface="Rosario"/>
              </a:rPr>
              <a:t> </a:t>
            </a:r>
            <a:r>
              <a:rPr lang="en-US" sz="4000" dirty="0" err="1">
                <a:solidFill>
                  <a:srgbClr val="844057"/>
                </a:solidFill>
                <a:latin typeface="Rosario"/>
              </a:rPr>
              <a:t>articuladas</a:t>
            </a:r>
            <a:r>
              <a:rPr lang="en-US" sz="4000" dirty="0">
                <a:solidFill>
                  <a:srgbClr val="844057"/>
                </a:solidFill>
                <a:latin typeface="Rosario"/>
              </a:rPr>
              <a:t> com </a:t>
            </a:r>
            <a:r>
              <a:rPr lang="en-US" sz="4000" dirty="0" err="1">
                <a:solidFill>
                  <a:srgbClr val="844057"/>
                </a:solidFill>
                <a:latin typeface="Rosario"/>
              </a:rPr>
              <a:t>projetos</a:t>
            </a:r>
            <a:r>
              <a:rPr lang="en-US" sz="4000" dirty="0">
                <a:solidFill>
                  <a:srgbClr val="844057"/>
                </a:solidFill>
                <a:latin typeface="Rosario"/>
              </a:rPr>
              <a:t> e </a:t>
            </a:r>
            <a:r>
              <a:rPr lang="en-US" sz="4000" dirty="0" err="1">
                <a:solidFill>
                  <a:srgbClr val="844057"/>
                </a:solidFill>
                <a:latin typeface="Rosario"/>
              </a:rPr>
              <a:t>produtos</a:t>
            </a:r>
            <a:r>
              <a:rPr lang="en-US" sz="4000" dirty="0">
                <a:solidFill>
                  <a:srgbClr val="844057"/>
                </a:solidFill>
                <a:latin typeface="Rosario"/>
              </a:rPr>
              <a:t> </a:t>
            </a:r>
            <a:r>
              <a:rPr lang="en-US" sz="4000" dirty="0" err="1">
                <a:solidFill>
                  <a:srgbClr val="844057"/>
                </a:solidFill>
                <a:latin typeface="Rosario"/>
              </a:rPr>
              <a:t>individuais</a:t>
            </a:r>
            <a:r>
              <a:rPr lang="en-US" sz="4000" dirty="0" smtClean="0">
                <a:solidFill>
                  <a:srgbClr val="844057"/>
                </a:solidFill>
                <a:latin typeface="Rosario"/>
              </a:rPr>
              <a:t>.</a:t>
            </a:r>
          </a:p>
          <a:p>
            <a:pPr algn="just">
              <a:lnSpc>
                <a:spcPts val="4832"/>
              </a:lnSpc>
            </a:pPr>
            <a:endParaRPr lang="en-US" sz="4000" dirty="0">
              <a:solidFill>
                <a:srgbClr val="844057"/>
              </a:solidFill>
              <a:latin typeface="Rosario"/>
            </a:endParaRPr>
          </a:p>
          <a:p>
            <a:pPr algn="just">
              <a:lnSpc>
                <a:spcPts val="4832"/>
              </a:lnSpc>
            </a:pPr>
            <a:endParaRPr lang="en-US" sz="4000" dirty="0" smtClean="0">
              <a:solidFill>
                <a:srgbClr val="844057"/>
              </a:solidFill>
              <a:latin typeface="Rosario"/>
            </a:endParaRPr>
          </a:p>
          <a:p>
            <a:pPr algn="just">
              <a:lnSpc>
                <a:spcPts val="4832"/>
              </a:lnSpc>
            </a:pPr>
            <a:endParaRPr lang="en-US" sz="4000" dirty="0">
              <a:solidFill>
                <a:srgbClr val="844057"/>
              </a:solidFill>
              <a:latin typeface="Rosario"/>
            </a:endParaRPr>
          </a:p>
        </p:txBody>
      </p:sp>
      <p:sp>
        <p:nvSpPr>
          <p:cNvPr id="5" name="AutoShape 5"/>
          <p:cNvSpPr/>
          <p:nvPr/>
        </p:nvSpPr>
        <p:spPr>
          <a:xfrm>
            <a:off x="600936" y="1901065"/>
            <a:ext cx="16658364" cy="39104"/>
          </a:xfrm>
          <a:prstGeom prst="rect">
            <a:avLst/>
          </a:prstGeom>
          <a:solidFill>
            <a:srgbClr val="844057"/>
          </a:solidFill>
        </p:spPr>
      </p:sp>
    </p:spTree>
    <p:extLst>
      <p:ext uri="{BB962C8B-B14F-4D97-AF65-F5344CB8AC3E}">
        <p14:creationId xmlns:p14="http://schemas.microsoft.com/office/powerpoint/2010/main" val="1367808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320269" y="4396105"/>
            <a:ext cx="19278600" cy="6172200"/>
          </a:xfrm>
          <a:prstGeom prst="rect">
            <a:avLst/>
          </a:prstGeom>
          <a:solidFill>
            <a:srgbClr val="FAF3F0"/>
          </a:solidFill>
        </p:spPr>
      </p:sp>
      <p:grpSp>
        <p:nvGrpSpPr>
          <p:cNvPr id="3" name="Group 3"/>
          <p:cNvGrpSpPr/>
          <p:nvPr/>
        </p:nvGrpSpPr>
        <p:grpSpPr>
          <a:xfrm>
            <a:off x="1028700" y="1214755"/>
            <a:ext cx="16230600" cy="1371600"/>
            <a:chOff x="0" y="0"/>
            <a:chExt cx="21640800" cy="1828800"/>
          </a:xfrm>
        </p:grpSpPr>
        <p:sp>
          <p:nvSpPr>
            <p:cNvPr id="4" name="TextBox 4"/>
            <p:cNvSpPr txBox="1"/>
            <p:nvPr/>
          </p:nvSpPr>
          <p:spPr>
            <a:xfrm>
              <a:off x="373785" y="-47625"/>
              <a:ext cx="20893230" cy="1184698"/>
            </a:xfrm>
            <a:prstGeom prst="rect">
              <a:avLst/>
            </a:prstGeom>
          </p:spPr>
          <p:txBody>
            <a:bodyPr lIns="0" tIns="0" rIns="0" bIns="0" rtlCol="0" anchor="t">
              <a:spAutoFit/>
            </a:bodyPr>
            <a:lstStyle/>
            <a:p>
              <a:pPr algn="ctr">
                <a:lnSpc>
                  <a:spcPts val="7280"/>
                </a:lnSpc>
              </a:pPr>
              <a:r>
                <a:rPr lang="en-US" sz="5600" spc="336">
                  <a:solidFill>
                    <a:srgbClr val="FAF3F0"/>
                  </a:solidFill>
                  <a:latin typeface="Rosario Bold"/>
                </a:rPr>
                <a:t>VANDA MACHADO</a:t>
              </a:r>
            </a:p>
          </p:txBody>
        </p:sp>
        <p:sp>
          <p:nvSpPr>
            <p:cNvPr id="5" name="AutoShape 5"/>
            <p:cNvSpPr/>
            <p:nvPr/>
          </p:nvSpPr>
          <p:spPr>
            <a:xfrm>
              <a:off x="0" y="1778000"/>
              <a:ext cx="21640800" cy="50800"/>
            </a:xfrm>
            <a:prstGeom prst="rect">
              <a:avLst/>
            </a:prstGeom>
            <a:solidFill>
              <a:srgbClr val="FAF3F0"/>
            </a:solidFill>
          </p:spPr>
        </p:sp>
      </p:grpSp>
      <p:grpSp>
        <p:nvGrpSpPr>
          <p:cNvPr id="6" name="Group 6"/>
          <p:cNvGrpSpPr/>
          <p:nvPr/>
        </p:nvGrpSpPr>
        <p:grpSpPr>
          <a:xfrm>
            <a:off x="1028700" y="5862955"/>
            <a:ext cx="3710838" cy="1866900"/>
            <a:chOff x="0" y="0"/>
            <a:chExt cx="4947783" cy="2489200"/>
          </a:xfrm>
        </p:grpSpPr>
        <p:sp>
          <p:nvSpPr>
            <p:cNvPr id="7" name="TextBox 7"/>
            <p:cNvSpPr txBox="1"/>
            <p:nvPr/>
          </p:nvSpPr>
          <p:spPr>
            <a:xfrm>
              <a:off x="0" y="-28575"/>
              <a:ext cx="4947783" cy="12985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QUESTÕES ETNICORRACIAIS</a:t>
              </a:r>
            </a:p>
          </p:txBody>
        </p:sp>
        <p:sp>
          <p:nvSpPr>
            <p:cNvPr id="8" name="TextBox 8"/>
            <p:cNvSpPr txBox="1"/>
            <p:nvPr/>
          </p:nvSpPr>
          <p:spPr>
            <a:xfrm>
              <a:off x="0" y="1920028"/>
              <a:ext cx="4947783" cy="569172"/>
            </a:xfrm>
            <a:prstGeom prst="rect">
              <a:avLst/>
            </a:prstGeom>
          </p:spPr>
          <p:txBody>
            <a:bodyPr lIns="0" tIns="0" rIns="0" bIns="0" rtlCol="0" anchor="t">
              <a:spAutoFit/>
            </a:bodyPr>
            <a:lstStyle/>
            <a:p>
              <a:pPr algn="ctr">
                <a:lnSpc>
                  <a:spcPts val="3640"/>
                </a:lnSpc>
              </a:pPr>
              <a:endParaRPr/>
            </a:p>
          </p:txBody>
        </p:sp>
      </p:grpSp>
      <p:grpSp>
        <p:nvGrpSpPr>
          <p:cNvPr id="9" name="Group 9"/>
          <p:cNvGrpSpPr/>
          <p:nvPr/>
        </p:nvGrpSpPr>
        <p:grpSpPr>
          <a:xfrm>
            <a:off x="5204562" y="5862955"/>
            <a:ext cx="3710838" cy="3352800"/>
            <a:chOff x="0" y="0"/>
            <a:chExt cx="4947783" cy="4470400"/>
          </a:xfrm>
        </p:grpSpPr>
        <p:sp>
          <p:nvSpPr>
            <p:cNvPr id="10" name="TextBox 10"/>
            <p:cNvSpPr txBox="1"/>
            <p:nvPr/>
          </p:nvSpPr>
          <p:spPr>
            <a:xfrm>
              <a:off x="0" y="-28575"/>
              <a:ext cx="4947783" cy="32797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VALORIZAÇÃO DA CULTURA AFRICANA E</a:t>
              </a:r>
            </a:p>
            <a:p>
              <a:pPr algn="ctr">
                <a:lnSpc>
                  <a:spcPts val="3900"/>
                </a:lnSpc>
              </a:pPr>
              <a:r>
                <a:rPr lang="en-US" sz="3000" spc="300">
                  <a:solidFill>
                    <a:srgbClr val="844057"/>
                  </a:solidFill>
                  <a:latin typeface="Rosario"/>
                </a:rPr>
                <a:t>AFROBRASILEIRA NAS ESCOLAS</a:t>
              </a:r>
            </a:p>
          </p:txBody>
        </p:sp>
        <p:sp>
          <p:nvSpPr>
            <p:cNvPr id="11" name="TextBox 11"/>
            <p:cNvSpPr txBox="1"/>
            <p:nvPr/>
          </p:nvSpPr>
          <p:spPr>
            <a:xfrm>
              <a:off x="0" y="3901228"/>
              <a:ext cx="4947783" cy="569172"/>
            </a:xfrm>
            <a:prstGeom prst="rect">
              <a:avLst/>
            </a:prstGeom>
          </p:spPr>
          <p:txBody>
            <a:bodyPr lIns="0" tIns="0" rIns="0" bIns="0" rtlCol="0" anchor="t">
              <a:spAutoFit/>
            </a:bodyPr>
            <a:lstStyle/>
            <a:p>
              <a:pPr algn="ctr">
                <a:lnSpc>
                  <a:spcPts val="3640"/>
                </a:lnSpc>
              </a:pPr>
              <a:endParaRPr/>
            </a:p>
          </p:txBody>
        </p:sp>
      </p:grpSp>
      <p:grpSp>
        <p:nvGrpSpPr>
          <p:cNvPr id="12" name="Group 12"/>
          <p:cNvGrpSpPr/>
          <p:nvPr/>
        </p:nvGrpSpPr>
        <p:grpSpPr>
          <a:xfrm>
            <a:off x="9372600" y="5862955"/>
            <a:ext cx="3710838" cy="1866900"/>
            <a:chOff x="0" y="0"/>
            <a:chExt cx="4947783" cy="2489200"/>
          </a:xfrm>
        </p:grpSpPr>
        <p:sp>
          <p:nvSpPr>
            <p:cNvPr id="13" name="TextBox 13"/>
            <p:cNvSpPr txBox="1"/>
            <p:nvPr/>
          </p:nvSpPr>
          <p:spPr>
            <a:xfrm>
              <a:off x="0" y="-28575"/>
              <a:ext cx="4947783" cy="12985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XIRÊ, GRIÔ, CANTO</a:t>
              </a:r>
            </a:p>
          </p:txBody>
        </p:sp>
        <p:sp>
          <p:nvSpPr>
            <p:cNvPr id="14" name="TextBox 14"/>
            <p:cNvSpPr txBox="1"/>
            <p:nvPr/>
          </p:nvSpPr>
          <p:spPr>
            <a:xfrm>
              <a:off x="0" y="1920028"/>
              <a:ext cx="4947783" cy="569172"/>
            </a:xfrm>
            <a:prstGeom prst="rect">
              <a:avLst/>
            </a:prstGeom>
          </p:spPr>
          <p:txBody>
            <a:bodyPr lIns="0" tIns="0" rIns="0" bIns="0" rtlCol="0" anchor="t">
              <a:spAutoFit/>
            </a:bodyPr>
            <a:lstStyle/>
            <a:p>
              <a:pPr algn="ctr">
                <a:lnSpc>
                  <a:spcPts val="3640"/>
                </a:lnSpc>
              </a:pPr>
              <a:endParaRPr/>
            </a:p>
          </p:txBody>
        </p:sp>
      </p:grpSp>
      <p:grpSp>
        <p:nvGrpSpPr>
          <p:cNvPr id="15" name="Group 15"/>
          <p:cNvGrpSpPr/>
          <p:nvPr/>
        </p:nvGrpSpPr>
        <p:grpSpPr>
          <a:xfrm>
            <a:off x="13548462" y="5862955"/>
            <a:ext cx="4415013" cy="2362200"/>
            <a:chOff x="0" y="0"/>
            <a:chExt cx="5886684" cy="3149600"/>
          </a:xfrm>
        </p:grpSpPr>
        <p:sp>
          <p:nvSpPr>
            <p:cNvPr id="16" name="TextBox 16"/>
            <p:cNvSpPr txBox="1"/>
            <p:nvPr/>
          </p:nvSpPr>
          <p:spPr>
            <a:xfrm>
              <a:off x="0" y="-28575"/>
              <a:ext cx="5886684" cy="1958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REFERENCIAIS IMAGÉTICOS /</a:t>
              </a:r>
            </a:p>
            <a:p>
              <a:pPr algn="ctr">
                <a:lnSpc>
                  <a:spcPts val="3900"/>
                </a:lnSpc>
              </a:pPr>
              <a:r>
                <a:rPr lang="en-US" sz="3000" spc="300">
                  <a:solidFill>
                    <a:srgbClr val="844057"/>
                  </a:solidFill>
                  <a:latin typeface="Rosario"/>
                </a:rPr>
                <a:t>CONTEXTUALIZAÇÃO</a:t>
              </a:r>
            </a:p>
          </p:txBody>
        </p:sp>
        <p:sp>
          <p:nvSpPr>
            <p:cNvPr id="17" name="TextBox 17"/>
            <p:cNvSpPr txBox="1"/>
            <p:nvPr/>
          </p:nvSpPr>
          <p:spPr>
            <a:xfrm>
              <a:off x="0" y="2580428"/>
              <a:ext cx="5886684" cy="569172"/>
            </a:xfrm>
            <a:prstGeom prst="rect">
              <a:avLst/>
            </a:prstGeom>
          </p:spPr>
          <p:txBody>
            <a:bodyPr lIns="0" tIns="0" rIns="0" bIns="0" rtlCol="0" anchor="t">
              <a:spAutoFit/>
            </a:bodyPr>
            <a:lstStyle/>
            <a:p>
              <a:pPr algn="ctr">
                <a:lnSpc>
                  <a:spcPts val="3640"/>
                </a:lnSpc>
              </a:pPr>
              <a:endParaRPr/>
            </a:p>
          </p:txBody>
        </p:sp>
      </p:grpSp>
      <p:sp>
        <p:nvSpPr>
          <p:cNvPr id="18" name="TextBox 18"/>
          <p:cNvSpPr txBox="1"/>
          <p:nvPr/>
        </p:nvSpPr>
        <p:spPr>
          <a:xfrm>
            <a:off x="7391623" y="2952371"/>
            <a:ext cx="3504754" cy="580390"/>
          </a:xfrm>
          <a:prstGeom prst="rect">
            <a:avLst/>
          </a:prstGeom>
        </p:spPr>
        <p:txBody>
          <a:bodyPr lIns="0" tIns="0" rIns="0" bIns="0" rtlCol="0" anchor="t">
            <a:spAutoFit/>
          </a:bodyPr>
          <a:lstStyle/>
          <a:p>
            <a:pPr algn="ctr">
              <a:lnSpc>
                <a:spcPts val="4759"/>
              </a:lnSpc>
            </a:pPr>
            <a:r>
              <a:rPr lang="en-US" sz="3400">
                <a:solidFill>
                  <a:srgbClr val="FAF3F0"/>
                </a:solidFill>
                <a:latin typeface="Rosario"/>
              </a:rPr>
              <a:t>por Lorena Oliveira</a:t>
            </a:r>
          </a:p>
        </p:txBody>
      </p:sp>
      <p:sp>
        <p:nvSpPr>
          <p:cNvPr id="19" name="TextBox 19"/>
          <p:cNvSpPr txBox="1"/>
          <p:nvPr/>
        </p:nvSpPr>
        <p:spPr>
          <a:xfrm>
            <a:off x="5274320" y="8815070"/>
            <a:ext cx="8196560" cy="1471930"/>
          </a:xfrm>
          <a:prstGeom prst="rect">
            <a:avLst/>
          </a:prstGeom>
        </p:spPr>
        <p:txBody>
          <a:bodyPr lIns="0" tIns="0" rIns="0" bIns="0" rtlCol="0" anchor="t">
            <a:spAutoFit/>
          </a:bodyPr>
          <a:lstStyle/>
          <a:p>
            <a:pPr algn="ctr">
              <a:lnSpc>
                <a:spcPts val="3919"/>
              </a:lnSpc>
            </a:pPr>
            <a:r>
              <a:rPr lang="en-US" sz="2800" dirty="0" err="1">
                <a:solidFill>
                  <a:srgbClr val="844057"/>
                </a:solidFill>
                <a:latin typeface="Rosario"/>
              </a:rPr>
              <a:t>Irê</a:t>
            </a:r>
            <a:r>
              <a:rPr lang="en-US" sz="2800" dirty="0">
                <a:solidFill>
                  <a:srgbClr val="844057"/>
                </a:solidFill>
                <a:latin typeface="Rosario"/>
              </a:rPr>
              <a:t> </a:t>
            </a:r>
            <a:r>
              <a:rPr lang="en-US" sz="2800" dirty="0" err="1">
                <a:solidFill>
                  <a:srgbClr val="844057"/>
                </a:solidFill>
                <a:latin typeface="Rosario"/>
              </a:rPr>
              <a:t>Ayó</a:t>
            </a:r>
            <a:endParaRPr lang="en-US" sz="2800" dirty="0">
              <a:solidFill>
                <a:srgbClr val="844057"/>
              </a:solidFill>
              <a:latin typeface="Rosario"/>
            </a:endParaRPr>
          </a:p>
          <a:p>
            <a:pPr algn="ctr">
              <a:lnSpc>
                <a:spcPts val="3919"/>
              </a:lnSpc>
            </a:pPr>
            <a:r>
              <a:rPr lang="en-US" sz="2800" dirty="0" err="1">
                <a:solidFill>
                  <a:srgbClr val="844057"/>
                </a:solidFill>
                <a:latin typeface="Rosario"/>
              </a:rPr>
              <a:t>Projeto</a:t>
            </a:r>
            <a:r>
              <a:rPr lang="en-US" sz="2800" dirty="0">
                <a:solidFill>
                  <a:srgbClr val="844057"/>
                </a:solidFill>
                <a:latin typeface="Rosario"/>
              </a:rPr>
              <a:t> </a:t>
            </a:r>
            <a:r>
              <a:rPr lang="en-US" sz="2800" dirty="0" err="1">
                <a:solidFill>
                  <a:srgbClr val="844057"/>
                </a:solidFill>
                <a:latin typeface="Rosario"/>
              </a:rPr>
              <a:t>Político</a:t>
            </a:r>
            <a:r>
              <a:rPr lang="en-US" sz="2800" dirty="0">
                <a:solidFill>
                  <a:srgbClr val="844057"/>
                </a:solidFill>
                <a:latin typeface="Rosario"/>
              </a:rPr>
              <a:t> </a:t>
            </a:r>
            <a:r>
              <a:rPr lang="en-US" sz="2800" dirty="0" err="1">
                <a:solidFill>
                  <a:srgbClr val="844057"/>
                </a:solidFill>
                <a:latin typeface="Rosario"/>
              </a:rPr>
              <a:t>Pedagógico</a:t>
            </a:r>
            <a:r>
              <a:rPr lang="en-US" sz="2800" dirty="0">
                <a:solidFill>
                  <a:srgbClr val="844057"/>
                </a:solidFill>
                <a:latin typeface="Rosario"/>
              </a:rPr>
              <a:t> da </a:t>
            </a:r>
            <a:r>
              <a:rPr lang="en-US" sz="2800" dirty="0" err="1">
                <a:solidFill>
                  <a:srgbClr val="844057"/>
                </a:solidFill>
                <a:latin typeface="Rosario"/>
              </a:rPr>
              <a:t>Escola</a:t>
            </a:r>
            <a:r>
              <a:rPr lang="en-US" sz="2800" dirty="0">
                <a:solidFill>
                  <a:srgbClr val="844057"/>
                </a:solidFill>
                <a:latin typeface="Rosario"/>
              </a:rPr>
              <a:t> Municipal</a:t>
            </a:r>
          </a:p>
          <a:p>
            <a:pPr algn="ctr">
              <a:lnSpc>
                <a:spcPts val="3919"/>
              </a:lnSpc>
            </a:pPr>
            <a:r>
              <a:rPr lang="en-US" sz="2800" dirty="0" err="1">
                <a:solidFill>
                  <a:srgbClr val="844057"/>
                </a:solidFill>
                <a:latin typeface="Rosario"/>
              </a:rPr>
              <a:t>Eugênia</a:t>
            </a:r>
            <a:r>
              <a:rPr lang="en-US" sz="2800" dirty="0">
                <a:solidFill>
                  <a:srgbClr val="844057"/>
                </a:solidFill>
                <a:latin typeface="Rosario"/>
              </a:rPr>
              <a:t> Anna dos Santos | </a:t>
            </a:r>
            <a:r>
              <a:rPr lang="en-US" sz="2800" dirty="0" err="1">
                <a:solidFill>
                  <a:srgbClr val="844057"/>
                </a:solidFill>
                <a:latin typeface="Rosario"/>
              </a:rPr>
              <a:t>Terreiro</a:t>
            </a:r>
            <a:r>
              <a:rPr lang="en-US" sz="2800" dirty="0">
                <a:solidFill>
                  <a:srgbClr val="844057"/>
                </a:solidFill>
                <a:latin typeface="Rosario"/>
              </a:rPr>
              <a:t> </a:t>
            </a:r>
            <a:r>
              <a:rPr lang="en-US" sz="2800" dirty="0" err="1">
                <a:solidFill>
                  <a:srgbClr val="844057"/>
                </a:solidFill>
                <a:latin typeface="Rosario"/>
              </a:rPr>
              <a:t>Ilê</a:t>
            </a:r>
            <a:r>
              <a:rPr lang="en-US" sz="2800" dirty="0">
                <a:solidFill>
                  <a:srgbClr val="844057"/>
                </a:solidFill>
                <a:latin typeface="Rosario"/>
              </a:rPr>
              <a:t> </a:t>
            </a:r>
            <a:r>
              <a:rPr lang="en-US" sz="2800" dirty="0" err="1">
                <a:solidFill>
                  <a:srgbClr val="844057"/>
                </a:solidFill>
                <a:latin typeface="Rosario"/>
              </a:rPr>
              <a:t>Axé</a:t>
            </a:r>
            <a:r>
              <a:rPr lang="en-US" sz="2800" dirty="0">
                <a:solidFill>
                  <a:srgbClr val="844057"/>
                </a:solidFill>
                <a:latin typeface="Rosario"/>
              </a:rPr>
              <a:t> </a:t>
            </a:r>
            <a:r>
              <a:rPr lang="en-US" sz="2800" dirty="0" err="1">
                <a:solidFill>
                  <a:srgbClr val="844057"/>
                </a:solidFill>
                <a:latin typeface="Rosario"/>
              </a:rPr>
              <a:t>Opô</a:t>
            </a:r>
            <a:r>
              <a:rPr lang="en-US" sz="2800" dirty="0">
                <a:solidFill>
                  <a:srgbClr val="844057"/>
                </a:solidFill>
                <a:latin typeface="Rosario"/>
              </a:rPr>
              <a:t> </a:t>
            </a:r>
            <a:r>
              <a:rPr lang="en-US" sz="2800" dirty="0" err="1">
                <a:solidFill>
                  <a:srgbClr val="844057"/>
                </a:solidFill>
                <a:latin typeface="Rosario"/>
              </a:rPr>
              <a:t>Afonjá</a:t>
            </a:r>
            <a:r>
              <a:rPr lang="en-US" sz="2800" dirty="0">
                <a:solidFill>
                  <a:srgbClr val="844057"/>
                </a:solidFill>
                <a:latin typeface="Rosario"/>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21" r="3121"/>
          <a:stretch>
            <a:fillRect/>
          </a:stretch>
        </p:blipFill>
        <p:spPr>
          <a:xfrm>
            <a:off x="0" y="0"/>
            <a:ext cx="6252690" cy="5001780"/>
          </a:xfrm>
          <a:prstGeom prst="rect">
            <a:avLst/>
          </a:prstGeom>
        </p:spPr>
      </p:pic>
      <p:pic>
        <p:nvPicPr>
          <p:cNvPr id="3" name="Picture 3"/>
          <p:cNvPicPr>
            <a:picLocks noChangeAspect="1"/>
          </p:cNvPicPr>
          <p:nvPr/>
        </p:nvPicPr>
        <p:blipFill>
          <a:blip r:embed="rId3"/>
          <a:srcRect l="3121" r="3121"/>
          <a:stretch>
            <a:fillRect/>
          </a:stretch>
        </p:blipFill>
        <p:spPr>
          <a:xfrm>
            <a:off x="11419062" y="4792258"/>
            <a:ext cx="6868938" cy="5494742"/>
          </a:xfrm>
          <a:prstGeom prst="rect">
            <a:avLst/>
          </a:prstGeom>
        </p:spPr>
      </p:pic>
      <p:pic>
        <p:nvPicPr>
          <p:cNvPr id="4" name="Picture 4"/>
          <p:cNvPicPr>
            <a:picLocks noChangeAspect="1"/>
          </p:cNvPicPr>
          <p:nvPr/>
        </p:nvPicPr>
        <p:blipFill>
          <a:blip r:embed="rId4"/>
          <a:srcRect l="3043" r="3043"/>
          <a:stretch>
            <a:fillRect/>
          </a:stretch>
        </p:blipFill>
        <p:spPr>
          <a:xfrm>
            <a:off x="5372751" y="2396129"/>
            <a:ext cx="6868938" cy="549474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645853"/>
            <a:ext cx="15412111" cy="5612448"/>
            <a:chOff x="0" y="0"/>
            <a:chExt cx="20549482" cy="7483263"/>
          </a:xfrm>
        </p:grpSpPr>
        <p:sp>
          <p:nvSpPr>
            <p:cNvPr id="3" name="TextBox 3"/>
            <p:cNvSpPr txBox="1"/>
            <p:nvPr/>
          </p:nvSpPr>
          <p:spPr>
            <a:xfrm>
              <a:off x="0" y="104775"/>
              <a:ext cx="20549482" cy="2333625"/>
            </a:xfrm>
            <a:prstGeom prst="rect">
              <a:avLst/>
            </a:prstGeom>
          </p:spPr>
          <p:txBody>
            <a:bodyPr lIns="0" tIns="0" rIns="0" bIns="0" rtlCol="0" anchor="t">
              <a:spAutoFit/>
            </a:bodyPr>
            <a:lstStyle/>
            <a:p>
              <a:pPr>
                <a:lnSpc>
                  <a:spcPts val="13200"/>
                </a:lnSpc>
              </a:pPr>
              <a:r>
                <a:rPr lang="en-US" sz="12000" spc="719">
                  <a:solidFill>
                    <a:srgbClr val="844057"/>
                  </a:solidFill>
                  <a:latin typeface="Alegreya SC"/>
                </a:rPr>
                <a:t>eduardo oliveira</a:t>
              </a:r>
            </a:p>
          </p:txBody>
        </p:sp>
        <p:sp>
          <p:nvSpPr>
            <p:cNvPr id="4" name="TextBox 4"/>
            <p:cNvSpPr txBox="1"/>
            <p:nvPr/>
          </p:nvSpPr>
          <p:spPr>
            <a:xfrm>
              <a:off x="0" y="3172649"/>
              <a:ext cx="20549482" cy="638175"/>
            </a:xfrm>
            <a:prstGeom prst="rect">
              <a:avLst/>
            </a:prstGeom>
          </p:spPr>
          <p:txBody>
            <a:bodyPr lIns="0" tIns="0" rIns="0" bIns="0" rtlCol="0" anchor="t">
              <a:spAutoFit/>
            </a:bodyPr>
            <a:lstStyle/>
            <a:p>
              <a:pPr>
                <a:lnSpc>
                  <a:spcPts val="3900"/>
                </a:lnSpc>
              </a:pPr>
              <a:r>
                <a:rPr lang="en-US" sz="3000" spc="300">
                  <a:solidFill>
                    <a:srgbClr val="844057"/>
                  </a:solidFill>
                  <a:latin typeface="Rosario"/>
                </a:rPr>
                <a:t>POR LUIZA MEIRELES</a:t>
              </a:r>
            </a:p>
          </p:txBody>
        </p:sp>
        <p:sp>
          <p:nvSpPr>
            <p:cNvPr id="5" name="TextBox 5"/>
            <p:cNvSpPr txBox="1"/>
            <p:nvPr/>
          </p:nvSpPr>
          <p:spPr>
            <a:xfrm>
              <a:off x="0" y="4722918"/>
              <a:ext cx="20549482" cy="2760345"/>
            </a:xfrm>
            <a:prstGeom prst="rect">
              <a:avLst/>
            </a:prstGeom>
          </p:spPr>
          <p:txBody>
            <a:bodyPr lIns="0" tIns="0" rIns="0" bIns="0" rtlCol="0" anchor="t">
              <a:spAutoFit/>
            </a:bodyPr>
            <a:lstStyle/>
            <a:p>
              <a:pPr>
                <a:lnSpc>
                  <a:spcPts val="3359"/>
                </a:lnSpc>
              </a:pPr>
              <a:r>
                <a:rPr lang="en-US" sz="2400" spc="48">
                  <a:solidFill>
                    <a:srgbClr val="844057"/>
                  </a:solidFill>
                  <a:latin typeface="Rosario"/>
                </a:rPr>
                <a:t>Sensação parecida eu tive ao ouvir o professor Eduardo Oliveira discorrer sobre Cosmovisão Africana na ocasião de sua visita ao PRODAN. Descobri que minha maneira de criar dança, atuar na dança, entender dança e, principalmente, estar no mundo, fazem muito sentido sob a perspectiva da cosmovisão africana. Tenho o atrevimento de afirmar que aquele encontro com o professor Eduardo me impactou tanto quanto aquele encontro que tive com a Dança e marcou minha vida aos 03 anos de idade.</a:t>
              </a:r>
            </a:p>
          </p:txBody>
        </p:sp>
      </p:grpSp>
      <p:grpSp>
        <p:nvGrpSpPr>
          <p:cNvPr id="6" name="Group 6"/>
          <p:cNvGrpSpPr/>
          <p:nvPr/>
        </p:nvGrpSpPr>
        <p:grpSpPr>
          <a:xfrm>
            <a:off x="1028700" y="2039039"/>
            <a:ext cx="16230600" cy="1066800"/>
            <a:chOff x="0" y="0"/>
            <a:chExt cx="21640800" cy="1422400"/>
          </a:xfrm>
        </p:grpSpPr>
        <p:sp>
          <p:nvSpPr>
            <p:cNvPr id="7" name="TextBox 7"/>
            <p:cNvSpPr txBox="1"/>
            <p:nvPr/>
          </p:nvSpPr>
          <p:spPr>
            <a:xfrm>
              <a:off x="1607096" y="0"/>
              <a:ext cx="20033704" cy="723900"/>
            </a:xfrm>
            <a:prstGeom prst="rect">
              <a:avLst/>
            </a:prstGeom>
          </p:spPr>
          <p:txBody>
            <a:bodyPr lIns="0" tIns="0" rIns="0" bIns="0" rtlCol="0" anchor="t">
              <a:spAutoFit/>
            </a:bodyPr>
            <a:lstStyle/>
            <a:p>
              <a:pPr algn="r">
                <a:lnSpc>
                  <a:spcPts val="4320"/>
                </a:lnSpc>
              </a:pPr>
              <a:endParaRPr/>
            </a:p>
          </p:txBody>
        </p:sp>
        <p:sp>
          <p:nvSpPr>
            <p:cNvPr id="8" name="AutoShape 8"/>
            <p:cNvSpPr/>
            <p:nvPr/>
          </p:nvSpPr>
          <p:spPr>
            <a:xfrm>
              <a:off x="0" y="1371600"/>
              <a:ext cx="21640800" cy="50800"/>
            </a:xfrm>
            <a:prstGeom prst="rect">
              <a:avLst/>
            </a:prstGeom>
            <a:solidFill>
              <a:srgbClr val="844057"/>
            </a:solidFill>
          </p:spPr>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477606" y="-1132028"/>
            <a:ext cx="9965597" cy="11103255"/>
            <a:chOff x="0" y="0"/>
            <a:chExt cx="13287463" cy="14804341"/>
          </a:xfrm>
        </p:grpSpPr>
        <p:sp>
          <p:nvSpPr>
            <p:cNvPr id="3" name="TextBox 3"/>
            <p:cNvSpPr txBox="1"/>
            <p:nvPr/>
          </p:nvSpPr>
          <p:spPr>
            <a:xfrm>
              <a:off x="0" y="2380088"/>
              <a:ext cx="12535700" cy="6087971"/>
            </a:xfrm>
            <a:prstGeom prst="rect">
              <a:avLst/>
            </a:prstGeom>
          </p:spPr>
          <p:txBody>
            <a:bodyPr lIns="0" tIns="0" rIns="0" bIns="0" rtlCol="0" anchor="t">
              <a:spAutoFit/>
            </a:bodyPr>
            <a:lstStyle/>
            <a:p>
              <a:pPr>
                <a:lnSpc>
                  <a:spcPts val="3660"/>
                </a:lnSpc>
              </a:pPr>
              <a:r>
                <a:rPr lang="en-US" sz="3050" spc="122">
                  <a:solidFill>
                    <a:srgbClr val="844057"/>
                  </a:solidFill>
                  <a:latin typeface="Rosario"/>
                </a:rPr>
                <a:t>"Pensando no que Eduardo aponta como “Deriva”, ou seja, “só é possível criar na deriva, e não no controle”, relaciono com a forma como as Danças de Salão deixam sua origem popular e passam para os salões de bailes e salas de aula onde começam a serem controladas por sequências de passos codificados."</a:t>
              </a:r>
            </a:p>
            <a:p>
              <a:pPr>
                <a:lnSpc>
                  <a:spcPts val="3660"/>
                </a:lnSpc>
              </a:pPr>
              <a:endParaRPr lang="en-US" sz="3050" spc="122">
                <a:solidFill>
                  <a:srgbClr val="844057"/>
                </a:solidFill>
                <a:latin typeface="Rosario"/>
              </a:endParaRPr>
            </a:p>
            <a:p>
              <a:pPr>
                <a:lnSpc>
                  <a:spcPts val="3660"/>
                </a:lnSpc>
              </a:pPr>
              <a:endParaRPr lang="en-US" sz="3050" spc="122">
                <a:solidFill>
                  <a:srgbClr val="844057"/>
                </a:solidFill>
                <a:latin typeface="Rosario"/>
              </a:endParaRPr>
            </a:p>
            <a:p>
              <a:pPr algn="l">
                <a:lnSpc>
                  <a:spcPts val="3660"/>
                </a:lnSpc>
              </a:pPr>
              <a:endParaRPr lang="en-US" sz="3050" spc="122">
                <a:solidFill>
                  <a:srgbClr val="844057"/>
                </a:solidFill>
                <a:latin typeface="Rosario"/>
              </a:endParaRPr>
            </a:p>
          </p:txBody>
        </p:sp>
        <p:sp>
          <p:nvSpPr>
            <p:cNvPr id="4" name="TextBox 4"/>
            <p:cNvSpPr txBox="1"/>
            <p:nvPr/>
          </p:nvSpPr>
          <p:spPr>
            <a:xfrm>
              <a:off x="7726" y="0"/>
              <a:ext cx="13279737" cy="1591174"/>
            </a:xfrm>
            <a:prstGeom prst="rect">
              <a:avLst/>
            </a:prstGeom>
          </p:spPr>
          <p:txBody>
            <a:bodyPr lIns="0" tIns="0" rIns="0" bIns="0" rtlCol="0" anchor="t">
              <a:spAutoFit/>
            </a:bodyPr>
            <a:lstStyle/>
            <a:p>
              <a:pPr algn="l">
                <a:lnSpc>
                  <a:spcPts val="9413"/>
                </a:lnSpc>
              </a:pPr>
              <a:endParaRPr/>
            </a:p>
          </p:txBody>
        </p:sp>
        <p:sp>
          <p:nvSpPr>
            <p:cNvPr id="5" name="TextBox 5"/>
            <p:cNvSpPr txBox="1"/>
            <p:nvPr/>
          </p:nvSpPr>
          <p:spPr>
            <a:xfrm>
              <a:off x="0" y="9094601"/>
              <a:ext cx="12535700" cy="5709739"/>
            </a:xfrm>
            <a:prstGeom prst="rect">
              <a:avLst/>
            </a:prstGeom>
          </p:spPr>
          <p:txBody>
            <a:bodyPr lIns="0" tIns="0" rIns="0" bIns="0" rtlCol="0" anchor="t">
              <a:spAutoFit/>
            </a:bodyPr>
            <a:lstStyle/>
            <a:p>
              <a:pPr algn="l">
                <a:lnSpc>
                  <a:spcPts val="4270"/>
                </a:lnSpc>
              </a:pPr>
              <a:r>
                <a:rPr lang="en-US" sz="3050" spc="61">
                  <a:solidFill>
                    <a:srgbClr val="844057"/>
                  </a:solidFill>
                  <a:latin typeface="Rosario"/>
                </a:rPr>
                <a:t>"Quando o convidado aponta que “o pensamento ocidental está a serviço do controle” essa fala me remete ao controle que é dado ao homem sobre a mulher nas Danças de Salão e o quanto isso é resultado de uma sociedade patriarcal e machista, pois, “dama boa não pensa” essa é uma frase muito utilizada entre os tradicionalistas das Danças de Salão."</a:t>
              </a:r>
            </a:p>
          </p:txBody>
        </p:sp>
      </p:grpSp>
      <p:sp>
        <p:nvSpPr>
          <p:cNvPr id="6" name="AutoShape 6"/>
          <p:cNvSpPr/>
          <p:nvPr/>
        </p:nvSpPr>
        <p:spPr>
          <a:xfrm>
            <a:off x="10744200" y="-419100"/>
            <a:ext cx="6515100" cy="9677400"/>
          </a:xfrm>
          <a:prstGeom prst="rect">
            <a:avLst/>
          </a:prstGeom>
          <a:solidFill>
            <a:srgbClr val="844057"/>
          </a:solidFill>
        </p:spPr>
      </p:sp>
      <p:sp>
        <p:nvSpPr>
          <p:cNvPr id="7" name="TextBox 7"/>
          <p:cNvSpPr txBox="1"/>
          <p:nvPr/>
        </p:nvSpPr>
        <p:spPr>
          <a:xfrm>
            <a:off x="10769650" y="3914775"/>
            <a:ext cx="6464201" cy="777240"/>
          </a:xfrm>
          <a:prstGeom prst="rect">
            <a:avLst/>
          </a:prstGeom>
        </p:spPr>
        <p:txBody>
          <a:bodyPr lIns="0" tIns="0" rIns="0" bIns="0" rtlCol="0" anchor="t">
            <a:spAutoFit/>
          </a:bodyPr>
          <a:lstStyle/>
          <a:p>
            <a:pPr algn="ctr">
              <a:lnSpc>
                <a:spcPts val="6240"/>
              </a:lnSpc>
              <a:spcBef>
                <a:spcPct val="0"/>
              </a:spcBef>
            </a:pPr>
            <a:r>
              <a:rPr lang="en-US" sz="4800" spc="480">
                <a:solidFill>
                  <a:srgbClr val="FAF3F0"/>
                </a:solidFill>
                <a:latin typeface="Rosario"/>
              </a:rPr>
              <a:t>EDUARDO OLIVEIRA</a:t>
            </a:r>
          </a:p>
        </p:txBody>
      </p:sp>
      <p:sp>
        <p:nvSpPr>
          <p:cNvPr id="8" name="TextBox 8"/>
          <p:cNvSpPr txBox="1"/>
          <p:nvPr/>
        </p:nvSpPr>
        <p:spPr>
          <a:xfrm>
            <a:off x="10718750" y="8772525"/>
            <a:ext cx="6515100" cy="485775"/>
          </a:xfrm>
          <a:prstGeom prst="rect">
            <a:avLst/>
          </a:prstGeom>
        </p:spPr>
        <p:txBody>
          <a:bodyPr lIns="0" tIns="0" rIns="0" bIns="0" rtlCol="0" anchor="t">
            <a:spAutoFit/>
          </a:bodyPr>
          <a:lstStyle/>
          <a:p>
            <a:pPr algn="ctr">
              <a:lnSpc>
                <a:spcPts val="3900"/>
              </a:lnSpc>
              <a:spcBef>
                <a:spcPct val="0"/>
              </a:spcBef>
            </a:pPr>
            <a:r>
              <a:rPr lang="en-US" sz="3000" spc="300">
                <a:solidFill>
                  <a:srgbClr val="FAF3F0"/>
                </a:solidFill>
                <a:latin typeface="Rosario"/>
              </a:rPr>
              <a:t>POR JOCÉLIA FREIRE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1344685" y="1185864"/>
            <a:ext cx="12442421" cy="7882894"/>
          </a:xfrm>
          <a:prstGeom prst="rect">
            <a:avLst/>
          </a:prstGeom>
        </p:spPr>
        <p:txBody>
          <a:bodyPr lIns="0" tIns="0" rIns="0" bIns="0" rtlCol="0" anchor="t">
            <a:spAutoFit/>
          </a:bodyPr>
          <a:lstStyle/>
          <a:p>
            <a:pPr>
              <a:lnSpc>
                <a:spcPts val="3920"/>
              </a:lnSpc>
            </a:pPr>
            <a:r>
              <a:rPr lang="en-US" sz="2800">
                <a:solidFill>
                  <a:srgbClr val="FAF3F0"/>
                </a:solidFill>
                <a:latin typeface="Rosario"/>
              </a:rPr>
              <a:t>Eduardo Oliveira                                              Memória</a:t>
            </a:r>
          </a:p>
          <a:p>
            <a:pPr>
              <a:lnSpc>
                <a:spcPts val="3920"/>
              </a:lnSpc>
            </a:pPr>
            <a:r>
              <a:rPr lang="en-US" sz="2800">
                <a:solidFill>
                  <a:srgbClr val="FAF3F0"/>
                </a:solidFill>
                <a:latin typeface="Rosario"/>
              </a:rPr>
              <a:t> </a:t>
            </a:r>
          </a:p>
          <a:p>
            <a:pPr>
              <a:lnSpc>
                <a:spcPts val="3920"/>
              </a:lnSpc>
            </a:pPr>
            <a:r>
              <a:rPr lang="en-US" sz="2800">
                <a:solidFill>
                  <a:srgbClr val="FAF3F0"/>
                </a:solidFill>
                <a:latin typeface="Rosario"/>
              </a:rPr>
              <a:t>na deriva do conhecimento</a:t>
            </a:r>
          </a:p>
          <a:p>
            <a:pPr>
              <a:lnSpc>
                <a:spcPts val="3920"/>
              </a:lnSpc>
            </a:pPr>
            <a:r>
              <a:rPr lang="en-US" sz="2800">
                <a:solidFill>
                  <a:srgbClr val="FAF3F0"/>
                </a:solidFill>
                <a:latin typeface="Rosario"/>
              </a:rPr>
              <a:t>senti o chão</a:t>
            </a:r>
          </a:p>
          <a:p>
            <a:pPr>
              <a:lnSpc>
                <a:spcPts val="3920"/>
              </a:lnSpc>
            </a:pPr>
            <a:r>
              <a:rPr lang="en-US" sz="2800">
                <a:solidFill>
                  <a:srgbClr val="FAF3F0"/>
                </a:solidFill>
                <a:latin typeface="Rosario"/>
              </a:rPr>
              <a:t>que virou céu, que virou ar</a:t>
            </a:r>
          </a:p>
          <a:p>
            <a:pPr>
              <a:lnSpc>
                <a:spcPts val="3920"/>
              </a:lnSpc>
            </a:pPr>
            <a:r>
              <a:rPr lang="en-US" sz="2800">
                <a:solidFill>
                  <a:srgbClr val="FAF3F0"/>
                </a:solidFill>
                <a:latin typeface="Rosario"/>
              </a:rPr>
              <a:t>tudo que me foi ensinado,</a:t>
            </a:r>
          </a:p>
          <a:p>
            <a:pPr>
              <a:lnSpc>
                <a:spcPts val="3920"/>
              </a:lnSpc>
            </a:pPr>
            <a:r>
              <a:rPr lang="en-US" sz="2800">
                <a:solidFill>
                  <a:srgbClr val="FAF3F0"/>
                </a:solidFill>
                <a:latin typeface="Rosario"/>
              </a:rPr>
              <a:t>neste instante soou poeira</a:t>
            </a:r>
          </a:p>
          <a:p>
            <a:pPr>
              <a:lnSpc>
                <a:spcPts val="3920"/>
              </a:lnSpc>
            </a:pPr>
            <a:r>
              <a:rPr lang="en-US" sz="2800">
                <a:solidFill>
                  <a:srgbClr val="FAF3F0"/>
                </a:solidFill>
                <a:latin typeface="Rosario"/>
              </a:rPr>
              <a:t> </a:t>
            </a:r>
          </a:p>
          <a:p>
            <a:pPr>
              <a:lnSpc>
                <a:spcPts val="3920"/>
              </a:lnSpc>
            </a:pPr>
            <a:r>
              <a:rPr lang="en-US" sz="2800">
                <a:solidFill>
                  <a:srgbClr val="FAF3F0"/>
                </a:solidFill>
                <a:latin typeface="Rosario"/>
              </a:rPr>
              <a:t>exu, oxaguian, </a:t>
            </a:r>
          </a:p>
          <a:p>
            <a:pPr>
              <a:lnSpc>
                <a:spcPts val="3920"/>
              </a:lnSpc>
            </a:pPr>
            <a:r>
              <a:rPr lang="en-US" sz="2800">
                <a:solidFill>
                  <a:srgbClr val="FAF3F0"/>
                </a:solidFill>
                <a:latin typeface="Rosario"/>
              </a:rPr>
              <a:t>rua e nuvem</a:t>
            </a:r>
          </a:p>
          <a:p>
            <a:pPr>
              <a:lnSpc>
                <a:spcPts val="3920"/>
              </a:lnSpc>
            </a:pPr>
            <a:r>
              <a:rPr lang="en-US" sz="2800">
                <a:solidFill>
                  <a:srgbClr val="FAF3F0"/>
                </a:solidFill>
                <a:latin typeface="Rosario"/>
              </a:rPr>
              <a:t>terra e céu</a:t>
            </a:r>
          </a:p>
          <a:p>
            <a:pPr>
              <a:lnSpc>
                <a:spcPts val="3920"/>
              </a:lnSpc>
            </a:pPr>
            <a:r>
              <a:rPr lang="en-US" sz="2800">
                <a:solidFill>
                  <a:srgbClr val="FAF3F0"/>
                </a:solidFill>
                <a:latin typeface="Rosario"/>
              </a:rPr>
              <a:t>forças que regem a terra-mãe, </a:t>
            </a:r>
          </a:p>
          <a:p>
            <a:pPr>
              <a:lnSpc>
                <a:spcPts val="3920"/>
              </a:lnSpc>
            </a:pPr>
            <a:r>
              <a:rPr lang="en-US" sz="2800">
                <a:solidFill>
                  <a:srgbClr val="FAF3F0"/>
                </a:solidFill>
                <a:latin typeface="Rosario"/>
              </a:rPr>
              <a:t>presenças que regem o</a:t>
            </a:r>
          </a:p>
          <a:p>
            <a:pPr>
              <a:lnSpc>
                <a:spcPts val="3920"/>
              </a:lnSpc>
            </a:pPr>
            <a:r>
              <a:rPr lang="en-US" sz="2800">
                <a:solidFill>
                  <a:srgbClr val="FAF3F0"/>
                </a:solidFill>
                <a:latin typeface="Rosario"/>
              </a:rPr>
              <a:t>selfie-filho</a:t>
            </a:r>
          </a:p>
          <a:p>
            <a:pPr>
              <a:lnSpc>
                <a:spcPts val="3920"/>
              </a:lnSpc>
            </a:pPr>
            <a:r>
              <a:rPr lang="en-US" sz="2800">
                <a:solidFill>
                  <a:srgbClr val="FAF3F0"/>
                </a:solidFill>
                <a:latin typeface="Rosario"/>
              </a:rPr>
              <a:t> </a:t>
            </a:r>
          </a:p>
          <a:p>
            <a:pPr>
              <a:lnSpc>
                <a:spcPts val="3920"/>
              </a:lnSpc>
            </a:pPr>
            <a:endParaRPr lang="en-US" sz="2800">
              <a:solidFill>
                <a:srgbClr val="FAF3F0"/>
              </a:solidFill>
              <a:latin typeface="Rosario"/>
            </a:endParaRPr>
          </a:p>
        </p:txBody>
      </p:sp>
      <p:sp>
        <p:nvSpPr>
          <p:cNvPr id="3" name="TextBox 3"/>
          <p:cNvSpPr txBox="1"/>
          <p:nvPr/>
        </p:nvSpPr>
        <p:spPr>
          <a:xfrm>
            <a:off x="13787106" y="8677910"/>
            <a:ext cx="3569453" cy="580390"/>
          </a:xfrm>
          <a:prstGeom prst="rect">
            <a:avLst/>
          </a:prstGeom>
        </p:spPr>
        <p:txBody>
          <a:bodyPr lIns="0" tIns="0" rIns="0" bIns="0" rtlCol="0" anchor="t">
            <a:spAutoFit/>
          </a:bodyPr>
          <a:lstStyle/>
          <a:p>
            <a:pPr algn="ctr">
              <a:lnSpc>
                <a:spcPts val="4759"/>
              </a:lnSpc>
            </a:pPr>
            <a:r>
              <a:rPr lang="en-US" sz="3400">
                <a:solidFill>
                  <a:srgbClr val="FFFFFF"/>
                </a:solidFill>
                <a:latin typeface="Rosario"/>
              </a:rPr>
              <a:t>por Candai Calmon</a:t>
            </a:r>
          </a:p>
        </p:txBody>
      </p:sp>
      <p:sp>
        <p:nvSpPr>
          <p:cNvPr id="4" name="TextBox 4"/>
          <p:cNvSpPr txBox="1"/>
          <p:nvPr/>
        </p:nvSpPr>
        <p:spPr>
          <a:xfrm>
            <a:off x="6560816" y="6800850"/>
            <a:ext cx="4726335" cy="3453130"/>
          </a:xfrm>
          <a:prstGeom prst="rect">
            <a:avLst/>
          </a:prstGeom>
        </p:spPr>
        <p:txBody>
          <a:bodyPr lIns="0" tIns="0" rIns="0" bIns="0" rtlCol="0" anchor="t">
            <a:spAutoFit/>
          </a:bodyPr>
          <a:lstStyle/>
          <a:p>
            <a:pPr>
              <a:lnSpc>
                <a:spcPts val="3919"/>
              </a:lnSpc>
            </a:pPr>
            <a:r>
              <a:rPr lang="en-US" sz="2800">
                <a:solidFill>
                  <a:srgbClr val="FAF3F0"/>
                </a:solidFill>
                <a:latin typeface="Rosario"/>
              </a:rPr>
              <a:t>naquele ínfimo instante eles</a:t>
            </a:r>
          </a:p>
          <a:p>
            <a:pPr>
              <a:lnSpc>
                <a:spcPts val="3919"/>
              </a:lnSpc>
            </a:pPr>
            <a:r>
              <a:rPr lang="en-US" sz="2800">
                <a:solidFill>
                  <a:srgbClr val="FAF3F0"/>
                </a:solidFill>
                <a:latin typeface="Rosario"/>
              </a:rPr>
              <a:t>riram</a:t>
            </a:r>
          </a:p>
          <a:p>
            <a:pPr>
              <a:lnSpc>
                <a:spcPts val="3919"/>
              </a:lnSpc>
            </a:pPr>
            <a:r>
              <a:rPr lang="en-US" sz="2800">
                <a:solidFill>
                  <a:srgbClr val="FAF3F0"/>
                </a:solidFill>
                <a:latin typeface="Rosario"/>
              </a:rPr>
              <a:t>laroye e epibaba</a:t>
            </a:r>
          </a:p>
          <a:p>
            <a:pPr>
              <a:lnSpc>
                <a:spcPts val="3919"/>
              </a:lnSpc>
            </a:pPr>
            <a:r>
              <a:rPr lang="en-US" sz="2800">
                <a:solidFill>
                  <a:srgbClr val="FAF3F0"/>
                </a:solidFill>
                <a:latin typeface="Rosario"/>
              </a:rPr>
              <a:t>riram de mim</a:t>
            </a:r>
          </a:p>
          <a:p>
            <a:pPr>
              <a:lnSpc>
                <a:spcPts val="3919"/>
              </a:lnSpc>
            </a:pPr>
            <a:r>
              <a:rPr lang="en-US" sz="2800">
                <a:solidFill>
                  <a:srgbClr val="FAF3F0"/>
                </a:solidFill>
                <a:latin typeface="Rosario"/>
              </a:rPr>
              <a:t>riram de você</a:t>
            </a:r>
          </a:p>
          <a:p>
            <a:pPr>
              <a:lnSpc>
                <a:spcPts val="3919"/>
              </a:lnSpc>
            </a:pPr>
            <a:r>
              <a:rPr lang="en-US" sz="2800">
                <a:solidFill>
                  <a:srgbClr val="FAF3F0"/>
                </a:solidFill>
                <a:latin typeface="Rosario"/>
              </a:rPr>
              <a:t>riram da nossa grandeza</a:t>
            </a:r>
          </a:p>
          <a:p>
            <a:pPr>
              <a:lnSpc>
                <a:spcPts val="3919"/>
              </a:lnSpc>
            </a:pPr>
            <a:r>
              <a:rPr lang="en-US" sz="2800">
                <a:solidFill>
                  <a:srgbClr val="FAF3F0"/>
                </a:solidFill>
                <a:latin typeface="Rosario"/>
              </a:rPr>
              <a:t>que mora no pacote de biscoito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1344685" y="1176339"/>
            <a:ext cx="13054747" cy="8083622"/>
          </a:xfrm>
          <a:prstGeom prst="rect">
            <a:avLst/>
          </a:prstGeom>
        </p:spPr>
        <p:txBody>
          <a:bodyPr lIns="0" tIns="0" rIns="0" bIns="0" rtlCol="0" anchor="t">
            <a:spAutoFit/>
          </a:bodyPr>
          <a:lstStyle/>
          <a:p>
            <a:pPr>
              <a:lnSpc>
                <a:spcPts val="5040"/>
              </a:lnSpc>
            </a:pPr>
            <a:r>
              <a:rPr lang="en-US" sz="3600">
                <a:solidFill>
                  <a:srgbClr val="FAF3F0"/>
                </a:solidFill>
                <a:latin typeface="Rosario"/>
              </a:rPr>
              <a:t>Negritude, racismo, estética, diáspora, afrocentricidade;</a:t>
            </a:r>
          </a:p>
          <a:p>
            <a:pPr>
              <a:lnSpc>
                <a:spcPts val="5040"/>
              </a:lnSpc>
            </a:pPr>
            <a:endParaRPr lang="en-US" sz="3600">
              <a:solidFill>
                <a:srgbClr val="FAF3F0"/>
              </a:solidFill>
              <a:latin typeface="Rosario"/>
            </a:endParaRPr>
          </a:p>
          <a:p>
            <a:pPr>
              <a:lnSpc>
                <a:spcPts val="5040"/>
              </a:lnSpc>
            </a:pPr>
            <a:r>
              <a:rPr lang="en-US" sz="3600">
                <a:solidFill>
                  <a:srgbClr val="FAF3F0"/>
                </a:solidFill>
                <a:latin typeface="Rosario"/>
              </a:rPr>
              <a:t>Racismo/ juízos estéticos;</a:t>
            </a:r>
          </a:p>
          <a:p>
            <a:pPr>
              <a:lnSpc>
                <a:spcPts val="5040"/>
              </a:lnSpc>
            </a:pPr>
            <a:endParaRPr lang="en-US" sz="3600">
              <a:solidFill>
                <a:srgbClr val="FAF3F0"/>
              </a:solidFill>
              <a:latin typeface="Rosario"/>
            </a:endParaRPr>
          </a:p>
          <a:p>
            <a:pPr>
              <a:lnSpc>
                <a:spcPts val="5040"/>
              </a:lnSpc>
            </a:pPr>
            <a:r>
              <a:rPr lang="en-US" sz="3600">
                <a:solidFill>
                  <a:srgbClr val="FAF3F0"/>
                </a:solidFill>
                <a:latin typeface="Rosario"/>
              </a:rPr>
              <a:t>Estética: todo o tipo de percepção e sensibilidade;</a:t>
            </a:r>
          </a:p>
          <a:p>
            <a:pPr>
              <a:lnSpc>
                <a:spcPts val="5040"/>
              </a:lnSpc>
            </a:pPr>
            <a:endParaRPr lang="en-US" sz="3600">
              <a:solidFill>
                <a:srgbClr val="FAF3F0"/>
              </a:solidFill>
              <a:latin typeface="Rosario"/>
            </a:endParaRPr>
          </a:p>
          <a:p>
            <a:pPr>
              <a:lnSpc>
                <a:spcPts val="5040"/>
              </a:lnSpc>
            </a:pPr>
            <a:r>
              <a:rPr lang="en-US" sz="3600">
                <a:solidFill>
                  <a:srgbClr val="FAF3F0"/>
                </a:solidFill>
                <a:latin typeface="Rosario"/>
              </a:rPr>
              <a:t>Racismo: falta de educação estética;</a:t>
            </a:r>
          </a:p>
          <a:p>
            <a:pPr>
              <a:lnSpc>
                <a:spcPts val="5040"/>
              </a:lnSpc>
            </a:pPr>
            <a:endParaRPr lang="en-US" sz="3600">
              <a:solidFill>
                <a:srgbClr val="FAF3F0"/>
              </a:solidFill>
              <a:latin typeface="Rosario"/>
            </a:endParaRPr>
          </a:p>
          <a:p>
            <a:pPr>
              <a:lnSpc>
                <a:spcPts val="5040"/>
              </a:lnSpc>
            </a:pPr>
            <a:r>
              <a:rPr lang="en-US" sz="3600">
                <a:solidFill>
                  <a:srgbClr val="FAF3F0"/>
                </a:solidFill>
                <a:latin typeface="Rosario"/>
              </a:rPr>
              <a:t>Pensamento ocidental: controle, falta de criatividade, cerceamento da liberdade;</a:t>
            </a:r>
          </a:p>
          <a:p>
            <a:pPr>
              <a:lnSpc>
                <a:spcPts val="5040"/>
              </a:lnSpc>
            </a:pPr>
            <a:endParaRPr lang="en-US" sz="3600">
              <a:solidFill>
                <a:srgbClr val="FAF3F0"/>
              </a:solidFill>
              <a:latin typeface="Rosario"/>
            </a:endParaRPr>
          </a:p>
          <a:p>
            <a:pPr>
              <a:lnSpc>
                <a:spcPts val="5040"/>
              </a:lnSpc>
            </a:pPr>
            <a:r>
              <a:rPr lang="en-US" sz="3600">
                <a:solidFill>
                  <a:srgbClr val="FAF3F0"/>
                </a:solidFill>
                <a:latin typeface="Rosario"/>
              </a:rPr>
              <a:t>Deriva: negação do controle, criatividade, liberdade, estética, Exu.</a:t>
            </a:r>
          </a:p>
          <a:p>
            <a:pPr>
              <a:lnSpc>
                <a:spcPts val="3920"/>
              </a:lnSpc>
            </a:pPr>
            <a:endParaRPr lang="en-US" sz="3600">
              <a:solidFill>
                <a:srgbClr val="FAF3F0"/>
              </a:solidFill>
              <a:latin typeface="Rosario"/>
            </a:endParaRPr>
          </a:p>
        </p:txBody>
      </p:sp>
      <p:sp>
        <p:nvSpPr>
          <p:cNvPr id="3" name="TextBox 3"/>
          <p:cNvSpPr txBox="1"/>
          <p:nvPr/>
        </p:nvSpPr>
        <p:spPr>
          <a:xfrm>
            <a:off x="14032037" y="9193287"/>
            <a:ext cx="3569453" cy="580390"/>
          </a:xfrm>
          <a:prstGeom prst="rect">
            <a:avLst/>
          </a:prstGeom>
        </p:spPr>
        <p:txBody>
          <a:bodyPr lIns="0" tIns="0" rIns="0" bIns="0" rtlCol="0" anchor="t">
            <a:spAutoFit/>
          </a:bodyPr>
          <a:lstStyle/>
          <a:p>
            <a:pPr algn="ctr">
              <a:lnSpc>
                <a:spcPts val="4759"/>
              </a:lnSpc>
            </a:pPr>
            <a:r>
              <a:rPr lang="en-US" sz="3400">
                <a:solidFill>
                  <a:srgbClr val="FFFFFF"/>
                </a:solidFill>
                <a:latin typeface="Rosario"/>
              </a:rPr>
              <a:t>por Lorena Oliveira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414779" y="4061733"/>
            <a:ext cx="15458442" cy="4781482"/>
            <a:chOff x="0" y="0"/>
            <a:chExt cx="20611256" cy="6375310"/>
          </a:xfrm>
        </p:grpSpPr>
        <p:sp>
          <p:nvSpPr>
            <p:cNvPr id="3" name="TextBox 3"/>
            <p:cNvSpPr txBox="1"/>
            <p:nvPr/>
          </p:nvSpPr>
          <p:spPr>
            <a:xfrm>
              <a:off x="0" y="0"/>
              <a:ext cx="20611256" cy="723900"/>
            </a:xfrm>
            <a:prstGeom prst="rect">
              <a:avLst/>
            </a:prstGeom>
          </p:spPr>
          <p:txBody>
            <a:bodyPr lIns="0" tIns="0" rIns="0" bIns="0" rtlCol="0" anchor="t">
              <a:spAutoFit/>
            </a:bodyPr>
            <a:lstStyle/>
            <a:p>
              <a:pPr algn="l">
                <a:lnSpc>
                  <a:spcPts val="4320"/>
                </a:lnSpc>
              </a:pPr>
              <a:endParaRPr/>
            </a:p>
          </p:txBody>
        </p:sp>
        <p:sp>
          <p:nvSpPr>
            <p:cNvPr id="4" name="TextBox 4"/>
            <p:cNvSpPr txBox="1"/>
            <p:nvPr/>
          </p:nvSpPr>
          <p:spPr>
            <a:xfrm>
              <a:off x="0" y="1325155"/>
              <a:ext cx="20611256" cy="5050155"/>
            </a:xfrm>
            <a:prstGeom prst="rect">
              <a:avLst/>
            </a:prstGeom>
          </p:spPr>
          <p:txBody>
            <a:bodyPr lIns="0" tIns="0" rIns="0" bIns="0" rtlCol="0" anchor="t">
              <a:spAutoFit/>
            </a:bodyPr>
            <a:lstStyle/>
            <a:p>
              <a:pPr>
                <a:lnSpc>
                  <a:spcPts val="5040"/>
                </a:lnSpc>
              </a:pPr>
              <a:r>
                <a:rPr lang="en-US" sz="3600" spc="72">
                  <a:solidFill>
                    <a:srgbClr val="844057"/>
                  </a:solidFill>
                  <a:latin typeface="Rosario"/>
                </a:rPr>
                <a:t>“O mundo é formado não apenas pelo que já existe, mas  pelo que pode efetivamente existir”.</a:t>
              </a:r>
            </a:p>
            <a:p>
              <a:pPr>
                <a:lnSpc>
                  <a:spcPts val="5040"/>
                </a:lnSpc>
              </a:pPr>
              <a:endParaRPr lang="en-US" sz="3600" spc="72">
                <a:solidFill>
                  <a:srgbClr val="844057"/>
                </a:solidFill>
                <a:latin typeface="Rosario"/>
              </a:endParaRPr>
            </a:p>
            <a:p>
              <a:pPr algn="l">
                <a:lnSpc>
                  <a:spcPts val="5040"/>
                </a:lnSpc>
              </a:pPr>
              <a:r>
                <a:rPr lang="en-US" sz="3600" spc="72">
                  <a:solidFill>
                    <a:srgbClr val="844057"/>
                  </a:solidFill>
                  <a:latin typeface="Rosario"/>
                </a:rPr>
                <a:t>Milton Santos</a:t>
              </a:r>
            </a:p>
            <a:p>
              <a:pPr algn="l">
                <a:lnSpc>
                  <a:spcPts val="5040"/>
                </a:lnSpc>
              </a:pPr>
              <a:r>
                <a:rPr lang="en-US" sz="3600" spc="72">
                  <a:solidFill>
                    <a:srgbClr val="844057"/>
                  </a:solidFill>
                  <a:latin typeface="Rosario"/>
                </a:rPr>
                <a:t> </a:t>
              </a:r>
            </a:p>
            <a:p>
              <a:pPr algn="l">
                <a:lnSpc>
                  <a:spcPts val="5040"/>
                </a:lnSpc>
              </a:pPr>
              <a:endParaRPr lang="en-US" sz="3600" spc="72">
                <a:solidFill>
                  <a:srgbClr val="844057"/>
                </a:solidFill>
                <a:latin typeface="Rosario"/>
              </a:endParaRPr>
            </a:p>
          </p:txBody>
        </p:sp>
      </p:grpSp>
      <p:sp>
        <p:nvSpPr>
          <p:cNvPr id="5" name="AutoShape 5"/>
          <p:cNvSpPr/>
          <p:nvPr/>
        </p:nvSpPr>
        <p:spPr>
          <a:xfrm>
            <a:off x="-361950" y="-1293370"/>
            <a:ext cx="19011900" cy="4038600"/>
          </a:xfrm>
          <a:prstGeom prst="rect">
            <a:avLst/>
          </a:prstGeom>
          <a:solidFill>
            <a:srgbClr val="844057"/>
          </a:solidFill>
        </p:spPr>
      </p:sp>
      <p:grpSp>
        <p:nvGrpSpPr>
          <p:cNvPr id="6" name="Group 6"/>
          <p:cNvGrpSpPr/>
          <p:nvPr/>
        </p:nvGrpSpPr>
        <p:grpSpPr>
          <a:xfrm>
            <a:off x="1028700" y="9220200"/>
            <a:ext cx="16230600" cy="739140"/>
            <a:chOff x="0" y="0"/>
            <a:chExt cx="21640800" cy="985520"/>
          </a:xfrm>
        </p:grpSpPr>
        <p:sp>
          <p:nvSpPr>
            <p:cNvPr id="7" name="TextBox 7"/>
            <p:cNvSpPr txBox="1"/>
            <p:nvPr/>
          </p:nvSpPr>
          <p:spPr>
            <a:xfrm>
              <a:off x="585543" y="469900"/>
              <a:ext cx="21055257" cy="515620"/>
            </a:xfrm>
            <a:prstGeom prst="rect">
              <a:avLst/>
            </a:prstGeom>
          </p:spPr>
          <p:txBody>
            <a:bodyPr lIns="0" tIns="0" rIns="0" bIns="0" rtlCol="0" anchor="t">
              <a:spAutoFit/>
            </a:bodyPr>
            <a:lstStyle/>
            <a:p>
              <a:pPr algn="r">
                <a:lnSpc>
                  <a:spcPts val="3359"/>
                </a:lnSpc>
              </a:pPr>
              <a:endParaRPr/>
            </a:p>
          </p:txBody>
        </p:sp>
        <p:sp>
          <p:nvSpPr>
            <p:cNvPr id="8" name="AutoShape 8"/>
            <p:cNvSpPr/>
            <p:nvPr/>
          </p:nvSpPr>
          <p:spPr>
            <a:xfrm>
              <a:off x="0" y="0"/>
              <a:ext cx="21640800" cy="50800"/>
            </a:xfrm>
            <a:prstGeom prst="rect">
              <a:avLst/>
            </a:prstGeom>
            <a:solidFill>
              <a:srgbClr val="844057"/>
            </a:solidFill>
          </p:spPr>
        </p:sp>
      </p:grpSp>
      <p:grpSp>
        <p:nvGrpSpPr>
          <p:cNvPr id="9" name="Group 9"/>
          <p:cNvGrpSpPr/>
          <p:nvPr/>
        </p:nvGrpSpPr>
        <p:grpSpPr>
          <a:xfrm>
            <a:off x="2043370" y="531887"/>
            <a:ext cx="12854142" cy="1838493"/>
            <a:chOff x="0" y="0"/>
            <a:chExt cx="17138855" cy="2451324"/>
          </a:xfrm>
        </p:grpSpPr>
        <p:sp>
          <p:nvSpPr>
            <p:cNvPr id="10" name="TextBox 10"/>
            <p:cNvSpPr txBox="1"/>
            <p:nvPr/>
          </p:nvSpPr>
          <p:spPr>
            <a:xfrm>
              <a:off x="1251135" y="1727424"/>
              <a:ext cx="1463658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Sueli Ramos</a:t>
              </a:r>
            </a:p>
          </p:txBody>
        </p:sp>
        <p:sp>
          <p:nvSpPr>
            <p:cNvPr id="11" name="TextBox 11"/>
            <p:cNvSpPr txBox="1"/>
            <p:nvPr/>
          </p:nvSpPr>
          <p:spPr>
            <a:xfrm>
              <a:off x="0" y="0"/>
              <a:ext cx="17138855"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EDUARDO OLIVEIRA</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65944" y="0"/>
            <a:ext cx="13716000" cy="10287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247650" y="-381000"/>
            <a:ext cx="18783300" cy="7319290"/>
          </a:xfrm>
          <a:prstGeom prst="rect">
            <a:avLst/>
          </a:prstGeom>
          <a:solidFill>
            <a:srgbClr val="FAF3F0"/>
          </a:solidFill>
        </p:spPr>
      </p:sp>
      <p:sp>
        <p:nvSpPr>
          <p:cNvPr id="3" name="AutoShape 3"/>
          <p:cNvSpPr/>
          <p:nvPr/>
        </p:nvSpPr>
        <p:spPr>
          <a:xfrm>
            <a:off x="1028700" y="1219200"/>
            <a:ext cx="16230600" cy="38100"/>
          </a:xfrm>
          <a:prstGeom prst="rect">
            <a:avLst/>
          </a:prstGeom>
          <a:solidFill>
            <a:srgbClr val="844057"/>
          </a:solidFill>
        </p:spPr>
      </p:sp>
      <p:grpSp>
        <p:nvGrpSpPr>
          <p:cNvPr id="4" name="Group 4"/>
          <p:cNvGrpSpPr/>
          <p:nvPr/>
        </p:nvGrpSpPr>
        <p:grpSpPr>
          <a:xfrm>
            <a:off x="2716929" y="7419807"/>
            <a:ext cx="12854142" cy="1838493"/>
            <a:chOff x="0" y="0"/>
            <a:chExt cx="17138855" cy="2451324"/>
          </a:xfrm>
        </p:grpSpPr>
        <p:sp>
          <p:nvSpPr>
            <p:cNvPr id="5" name="TextBox 5"/>
            <p:cNvSpPr txBox="1"/>
            <p:nvPr/>
          </p:nvSpPr>
          <p:spPr>
            <a:xfrm>
              <a:off x="1251135" y="1727424"/>
              <a:ext cx="1463658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Sueli Ramos</a:t>
              </a:r>
            </a:p>
          </p:txBody>
        </p:sp>
        <p:sp>
          <p:nvSpPr>
            <p:cNvPr id="6" name="TextBox 6"/>
            <p:cNvSpPr txBox="1"/>
            <p:nvPr/>
          </p:nvSpPr>
          <p:spPr>
            <a:xfrm>
              <a:off x="0" y="0"/>
              <a:ext cx="17138855"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LEONARDO SEBIANE</a:t>
              </a:r>
            </a:p>
          </p:txBody>
        </p:sp>
      </p:grpSp>
      <p:grpSp>
        <p:nvGrpSpPr>
          <p:cNvPr id="7" name="Group 7"/>
          <p:cNvGrpSpPr/>
          <p:nvPr/>
        </p:nvGrpSpPr>
        <p:grpSpPr>
          <a:xfrm>
            <a:off x="1467428" y="1028700"/>
            <a:ext cx="4156708" cy="3195911"/>
            <a:chOff x="0" y="0"/>
            <a:chExt cx="5542277" cy="4261214"/>
          </a:xfrm>
        </p:grpSpPr>
        <p:sp>
          <p:nvSpPr>
            <p:cNvPr id="8" name="TextBox 8"/>
            <p:cNvSpPr txBox="1"/>
            <p:nvPr/>
          </p:nvSpPr>
          <p:spPr>
            <a:xfrm>
              <a:off x="0" y="1456228"/>
              <a:ext cx="5542277" cy="1958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"OUÇO SONS; SINTO CHEIROS; VEJO IMAGENS." </a:t>
              </a:r>
            </a:p>
          </p:txBody>
        </p:sp>
        <p:sp>
          <p:nvSpPr>
            <p:cNvPr id="9" name="TextBox 9"/>
            <p:cNvSpPr txBox="1"/>
            <p:nvPr/>
          </p:nvSpPr>
          <p:spPr>
            <a:xfrm>
              <a:off x="0" y="3692043"/>
              <a:ext cx="5542277" cy="569172"/>
            </a:xfrm>
            <a:prstGeom prst="rect">
              <a:avLst/>
            </a:prstGeom>
          </p:spPr>
          <p:txBody>
            <a:bodyPr lIns="0" tIns="0" rIns="0" bIns="0" rtlCol="0" anchor="t">
              <a:spAutoFit/>
            </a:bodyPr>
            <a:lstStyle/>
            <a:p>
              <a:pPr algn="ctr">
                <a:lnSpc>
                  <a:spcPts val="3640"/>
                </a:lnSpc>
              </a:pPr>
              <a:endParaRPr/>
            </a:p>
          </p:txBody>
        </p:sp>
        <p:grpSp>
          <p:nvGrpSpPr>
            <p:cNvPr id="10" name="Group 10"/>
            <p:cNvGrpSpPr/>
            <p:nvPr/>
          </p:nvGrpSpPr>
          <p:grpSpPr>
            <a:xfrm>
              <a:off x="2466338" y="0"/>
              <a:ext cx="609600" cy="6096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2" name="Group 12"/>
          <p:cNvGrpSpPr/>
          <p:nvPr/>
        </p:nvGrpSpPr>
        <p:grpSpPr>
          <a:xfrm>
            <a:off x="7065646" y="1028700"/>
            <a:ext cx="4156708" cy="4186511"/>
            <a:chOff x="0" y="0"/>
            <a:chExt cx="5542277" cy="5582014"/>
          </a:xfrm>
        </p:grpSpPr>
        <p:sp>
          <p:nvSpPr>
            <p:cNvPr id="13" name="TextBox 13"/>
            <p:cNvSpPr txBox="1"/>
            <p:nvPr/>
          </p:nvSpPr>
          <p:spPr>
            <a:xfrm>
              <a:off x="0" y="1456228"/>
              <a:ext cx="5542277" cy="32797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"É TOTAL O ESTADO DE ENTREGA</a:t>
              </a:r>
            </a:p>
            <a:p>
              <a:pPr algn="ctr">
                <a:lnSpc>
                  <a:spcPts val="3900"/>
                </a:lnSpc>
              </a:pPr>
              <a:r>
                <a:rPr lang="en-US" sz="1200" spc="120">
                  <a:solidFill>
                    <a:srgbClr val="844057"/>
                  </a:solidFill>
                  <a:latin typeface="Arimo"/>
                </a:rPr>
                <a:t>do ouvido dançante e do corpo ouvinte." </a:t>
              </a:r>
            </a:p>
          </p:txBody>
        </p:sp>
        <p:sp>
          <p:nvSpPr>
            <p:cNvPr id="14" name="TextBox 14"/>
            <p:cNvSpPr txBox="1"/>
            <p:nvPr/>
          </p:nvSpPr>
          <p:spPr>
            <a:xfrm>
              <a:off x="0" y="5012843"/>
              <a:ext cx="5542277" cy="569172"/>
            </a:xfrm>
            <a:prstGeom prst="rect">
              <a:avLst/>
            </a:prstGeom>
          </p:spPr>
          <p:txBody>
            <a:bodyPr lIns="0" tIns="0" rIns="0" bIns="0" rtlCol="0" anchor="t">
              <a:spAutoFit/>
            </a:bodyPr>
            <a:lstStyle/>
            <a:p>
              <a:pPr algn="ctr">
                <a:lnSpc>
                  <a:spcPts val="3640"/>
                </a:lnSpc>
              </a:pPr>
              <a:endParaRPr/>
            </a:p>
          </p:txBody>
        </p:sp>
        <p:grpSp>
          <p:nvGrpSpPr>
            <p:cNvPr id="15" name="Group 15"/>
            <p:cNvGrpSpPr/>
            <p:nvPr/>
          </p:nvGrpSpPr>
          <p:grpSpPr>
            <a:xfrm>
              <a:off x="2466338" y="0"/>
              <a:ext cx="609600" cy="60960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7" name="Group 17"/>
          <p:cNvGrpSpPr/>
          <p:nvPr/>
        </p:nvGrpSpPr>
        <p:grpSpPr>
          <a:xfrm>
            <a:off x="13102592" y="1028700"/>
            <a:ext cx="4156708" cy="2205311"/>
            <a:chOff x="0" y="0"/>
            <a:chExt cx="5542277" cy="2940414"/>
          </a:xfrm>
        </p:grpSpPr>
        <p:sp>
          <p:nvSpPr>
            <p:cNvPr id="18" name="TextBox 18"/>
            <p:cNvSpPr txBox="1"/>
            <p:nvPr/>
          </p:nvSpPr>
          <p:spPr>
            <a:xfrm>
              <a:off x="0" y="1456228"/>
              <a:ext cx="5542277" cy="6381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"QUERO MAIS!"</a:t>
              </a:r>
            </a:p>
          </p:txBody>
        </p:sp>
        <p:sp>
          <p:nvSpPr>
            <p:cNvPr id="19" name="TextBox 19"/>
            <p:cNvSpPr txBox="1"/>
            <p:nvPr/>
          </p:nvSpPr>
          <p:spPr>
            <a:xfrm>
              <a:off x="0" y="2371243"/>
              <a:ext cx="5542277" cy="569172"/>
            </a:xfrm>
            <a:prstGeom prst="rect">
              <a:avLst/>
            </a:prstGeom>
          </p:spPr>
          <p:txBody>
            <a:bodyPr lIns="0" tIns="0" rIns="0" bIns="0" rtlCol="0" anchor="t">
              <a:spAutoFit/>
            </a:bodyPr>
            <a:lstStyle/>
            <a:p>
              <a:pPr algn="ctr">
                <a:lnSpc>
                  <a:spcPts val="3640"/>
                </a:lnSpc>
              </a:pPr>
              <a:endParaRPr/>
            </a:p>
          </p:txBody>
        </p:sp>
        <p:grpSp>
          <p:nvGrpSpPr>
            <p:cNvPr id="20" name="Group 20"/>
            <p:cNvGrpSpPr/>
            <p:nvPr/>
          </p:nvGrpSpPr>
          <p:grpSpPr>
            <a:xfrm>
              <a:off x="2466338" y="0"/>
              <a:ext cx="609600" cy="60960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10448114" y="8934767"/>
            <a:ext cx="7182181" cy="580390"/>
          </a:xfrm>
          <a:prstGeom prst="rect">
            <a:avLst/>
          </a:prstGeom>
        </p:spPr>
        <p:txBody>
          <a:bodyPr lIns="0" tIns="0" rIns="0" bIns="0" rtlCol="0" anchor="t">
            <a:spAutoFit/>
          </a:bodyPr>
          <a:lstStyle/>
          <a:p>
            <a:pPr algn="ctr">
              <a:lnSpc>
                <a:spcPts val="4759"/>
              </a:lnSpc>
            </a:pPr>
            <a:r>
              <a:rPr lang="en-US" sz="3400">
                <a:solidFill>
                  <a:srgbClr val="FFFFFF"/>
                </a:solidFill>
                <a:latin typeface="Rosario"/>
              </a:rPr>
              <a:t>Leonardo Sebiane por Lorena Oliveira</a:t>
            </a:r>
          </a:p>
        </p:txBody>
      </p:sp>
      <p:sp>
        <p:nvSpPr>
          <p:cNvPr id="3" name="TextBox 3"/>
          <p:cNvSpPr txBox="1"/>
          <p:nvPr/>
        </p:nvSpPr>
        <p:spPr>
          <a:xfrm>
            <a:off x="657704" y="2741855"/>
            <a:ext cx="16972592" cy="3158871"/>
          </a:xfrm>
          <a:prstGeom prst="rect">
            <a:avLst/>
          </a:prstGeom>
        </p:spPr>
        <p:txBody>
          <a:bodyPr lIns="0" tIns="0" rIns="0" bIns="0" rtlCol="0" anchor="t">
            <a:spAutoFit/>
          </a:bodyPr>
          <a:lstStyle/>
          <a:p>
            <a:pPr>
              <a:lnSpc>
                <a:spcPts val="6342"/>
              </a:lnSpc>
            </a:pPr>
            <a:r>
              <a:rPr lang="en-US" sz="4200">
                <a:solidFill>
                  <a:srgbClr val="FFFFFF"/>
                </a:solidFill>
                <a:ea typeface="Rosario"/>
              </a:rPr>
              <a:t>§Latinidade/ pertencimento;</a:t>
            </a:r>
          </a:p>
          <a:p>
            <a:pPr>
              <a:lnSpc>
                <a:spcPts val="6342"/>
              </a:lnSpc>
            </a:pPr>
            <a:r>
              <a:rPr lang="en-US" sz="4200">
                <a:solidFill>
                  <a:srgbClr val="FFFFFF"/>
                </a:solidFill>
                <a:ea typeface="Rosario"/>
              </a:rPr>
              <a:t>§Racismo cultural: Brasil/ Costa Rica;</a:t>
            </a:r>
          </a:p>
          <a:p>
            <a:pPr>
              <a:lnSpc>
                <a:spcPts val="6342"/>
              </a:lnSpc>
            </a:pPr>
            <a:r>
              <a:rPr lang="en-US" sz="4200">
                <a:solidFill>
                  <a:srgbClr val="FFFFFF"/>
                </a:solidFill>
                <a:ea typeface="Rosario"/>
              </a:rPr>
              <a:t>§Construção identitária;</a:t>
            </a:r>
          </a:p>
          <a:p>
            <a:pPr>
              <a:lnSpc>
                <a:spcPts val="6342"/>
              </a:lnSpc>
            </a:pPr>
            <a:r>
              <a:rPr lang="en-US" sz="4200">
                <a:solidFill>
                  <a:srgbClr val="FFFFFF"/>
                </a:solidFill>
                <a:ea typeface="Rosario"/>
              </a:rPr>
              <a:t>§Corpo mestiço; Similaridades: ritmos, danças e desvalorização da mulher.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863948" y="3973386"/>
            <a:ext cx="9236255" cy="557234"/>
          </a:xfrm>
          <a:prstGeom prst="rect">
            <a:avLst/>
          </a:prstGeom>
        </p:spPr>
        <p:txBody>
          <a:bodyPr lIns="0" tIns="0" rIns="0" bIns="0" rtlCol="0" anchor="t">
            <a:spAutoFit/>
          </a:bodyPr>
          <a:lstStyle/>
          <a:p>
            <a:pPr algn="l">
              <a:lnSpc>
                <a:spcPts val="4433"/>
              </a:lnSpc>
            </a:pPr>
            <a:endParaRPr/>
          </a:p>
        </p:txBody>
      </p:sp>
      <p:sp>
        <p:nvSpPr>
          <p:cNvPr id="3" name="TextBox 3"/>
          <p:cNvSpPr txBox="1"/>
          <p:nvPr/>
        </p:nvSpPr>
        <p:spPr>
          <a:xfrm>
            <a:off x="600936" y="770289"/>
            <a:ext cx="15629664" cy="884858"/>
          </a:xfrm>
          <a:prstGeom prst="rect">
            <a:avLst/>
          </a:prstGeom>
        </p:spPr>
        <p:txBody>
          <a:bodyPr wrap="square" lIns="0" tIns="0" rIns="0" bIns="0" rtlCol="0" anchor="t">
            <a:spAutoFit/>
          </a:bodyPr>
          <a:lstStyle/>
          <a:p>
            <a:pPr>
              <a:lnSpc>
                <a:spcPts val="6897"/>
              </a:lnSpc>
            </a:pPr>
            <a:r>
              <a:rPr lang="en-US" sz="4000" dirty="0" smtClean="0">
                <a:solidFill>
                  <a:srgbClr val="844057"/>
                </a:solidFill>
                <a:latin typeface="Rosario"/>
              </a:rPr>
              <a:t>PROPOSTA DIDÁTICO-PEDAGÒÓGICA DO COMPONENTE </a:t>
            </a:r>
            <a:endParaRPr lang="en-US" sz="4000" spc="229" dirty="0">
              <a:solidFill>
                <a:srgbClr val="844057"/>
              </a:solidFill>
              <a:latin typeface="Alegreya SC"/>
            </a:endParaRPr>
          </a:p>
        </p:txBody>
      </p:sp>
      <p:sp>
        <p:nvSpPr>
          <p:cNvPr id="4" name="TextBox 4"/>
          <p:cNvSpPr txBox="1"/>
          <p:nvPr/>
        </p:nvSpPr>
        <p:spPr>
          <a:xfrm>
            <a:off x="600936" y="2053330"/>
            <a:ext cx="17246199" cy="6771084"/>
          </a:xfrm>
          <a:prstGeom prst="rect">
            <a:avLst/>
          </a:prstGeom>
        </p:spPr>
        <p:txBody>
          <a:bodyPr lIns="0" tIns="0" rIns="0" bIns="0" rtlCol="0" anchor="t">
            <a:spAutoFit/>
          </a:bodyPr>
          <a:lstStyle/>
          <a:p>
            <a:pPr algn="just">
              <a:lnSpc>
                <a:spcPts val="4832"/>
              </a:lnSpc>
            </a:pPr>
            <a:endParaRPr lang="en-US" sz="4000" dirty="0" smtClean="0">
              <a:solidFill>
                <a:srgbClr val="844057"/>
              </a:solidFill>
              <a:latin typeface="Rosario"/>
            </a:endParaRPr>
          </a:p>
          <a:p>
            <a:pPr algn="just">
              <a:lnSpc>
                <a:spcPts val="4832"/>
              </a:lnSpc>
            </a:pPr>
            <a:r>
              <a:rPr lang="en-US" sz="4000" dirty="0" smtClean="0">
                <a:solidFill>
                  <a:srgbClr val="844057"/>
                </a:solidFill>
                <a:latin typeface="Rosario"/>
              </a:rPr>
              <a:t>A </a:t>
            </a:r>
            <a:r>
              <a:rPr lang="en-US" sz="4000" dirty="0" err="1">
                <a:solidFill>
                  <a:srgbClr val="844057"/>
                </a:solidFill>
                <a:latin typeface="Rosario"/>
              </a:rPr>
              <a:t>p</a:t>
            </a:r>
            <a:r>
              <a:rPr lang="en-US" sz="4000" dirty="0" err="1" smtClean="0">
                <a:solidFill>
                  <a:srgbClr val="844057"/>
                </a:solidFill>
                <a:latin typeface="Rosario"/>
              </a:rPr>
              <a:t>roposta</a:t>
            </a:r>
            <a:r>
              <a:rPr lang="en-US" sz="4000" dirty="0" smtClean="0">
                <a:solidFill>
                  <a:srgbClr val="844057"/>
                </a:solidFill>
                <a:latin typeface="Rosario"/>
              </a:rPr>
              <a:t> </a:t>
            </a:r>
            <a:r>
              <a:rPr lang="en-US" sz="4000" dirty="0" err="1">
                <a:solidFill>
                  <a:srgbClr val="844057"/>
                </a:solidFill>
                <a:latin typeface="Rosario"/>
              </a:rPr>
              <a:t>d</a:t>
            </a:r>
            <a:r>
              <a:rPr lang="en-US" sz="4000" dirty="0" err="1" smtClean="0">
                <a:solidFill>
                  <a:srgbClr val="844057"/>
                </a:solidFill>
                <a:latin typeface="Rosario"/>
              </a:rPr>
              <a:t>idático-pedagógica</a:t>
            </a:r>
            <a:r>
              <a:rPr lang="en-US" sz="4000" dirty="0" smtClean="0">
                <a:solidFill>
                  <a:srgbClr val="844057"/>
                </a:solidFill>
                <a:latin typeface="Rosario"/>
              </a:rPr>
              <a:t> </a:t>
            </a:r>
            <a:r>
              <a:rPr lang="en-US" sz="4000" dirty="0">
                <a:solidFill>
                  <a:srgbClr val="844057"/>
                </a:solidFill>
                <a:latin typeface="Rosario"/>
              </a:rPr>
              <a:t>do </a:t>
            </a:r>
            <a:r>
              <a:rPr lang="en-US" sz="4000" dirty="0" err="1">
                <a:solidFill>
                  <a:srgbClr val="844057"/>
                </a:solidFill>
                <a:latin typeface="Rosario"/>
              </a:rPr>
              <a:t>c</a:t>
            </a:r>
            <a:r>
              <a:rPr lang="en-US" sz="4000" dirty="0" err="1" smtClean="0">
                <a:solidFill>
                  <a:srgbClr val="844057"/>
                </a:solidFill>
                <a:latin typeface="Rosario"/>
              </a:rPr>
              <a:t>omponente</a:t>
            </a:r>
            <a:r>
              <a:rPr lang="en-US" sz="4000" dirty="0" smtClean="0">
                <a:solidFill>
                  <a:srgbClr val="844057"/>
                </a:solidFill>
                <a:latin typeface="Rosario"/>
              </a:rPr>
              <a:t> parte do </a:t>
            </a:r>
            <a:r>
              <a:rPr lang="en-US" sz="4000" dirty="0" err="1" smtClean="0">
                <a:solidFill>
                  <a:srgbClr val="844057"/>
                </a:solidFill>
                <a:latin typeface="Rosario"/>
              </a:rPr>
              <a:t>exercício</a:t>
            </a:r>
            <a:r>
              <a:rPr lang="en-US" sz="4000" dirty="0" smtClean="0">
                <a:solidFill>
                  <a:srgbClr val="844057"/>
                </a:solidFill>
                <a:latin typeface="Rosario"/>
              </a:rPr>
              <a:t> da </a:t>
            </a:r>
            <a:r>
              <a:rPr lang="en-US" sz="4000" dirty="0" err="1" smtClean="0">
                <a:solidFill>
                  <a:srgbClr val="844057"/>
                </a:solidFill>
                <a:latin typeface="Rosario"/>
              </a:rPr>
              <a:t>complementaridade</a:t>
            </a:r>
            <a:r>
              <a:rPr lang="en-US" sz="4000" dirty="0" smtClean="0">
                <a:solidFill>
                  <a:srgbClr val="844057"/>
                </a:solidFill>
                <a:latin typeface="Rosario"/>
              </a:rPr>
              <a:t>, do </a:t>
            </a:r>
            <a:r>
              <a:rPr lang="en-US" sz="4000" dirty="0" err="1" smtClean="0">
                <a:solidFill>
                  <a:srgbClr val="844057"/>
                </a:solidFill>
                <a:latin typeface="Rosario"/>
              </a:rPr>
              <a:t>conhecimento</a:t>
            </a:r>
            <a:r>
              <a:rPr lang="en-US" sz="4000" dirty="0" smtClean="0">
                <a:solidFill>
                  <a:srgbClr val="844057"/>
                </a:solidFill>
                <a:latin typeface="Rosario"/>
              </a:rPr>
              <a:t> </a:t>
            </a:r>
            <a:r>
              <a:rPr lang="en-US" sz="4000" dirty="0" err="1" smtClean="0">
                <a:solidFill>
                  <a:srgbClr val="844057"/>
                </a:solidFill>
                <a:latin typeface="Rosario"/>
              </a:rPr>
              <a:t>incompleto</a:t>
            </a:r>
            <a:r>
              <a:rPr lang="en-US" sz="4000" dirty="0" smtClean="0">
                <a:solidFill>
                  <a:srgbClr val="844057"/>
                </a:solidFill>
                <a:latin typeface="Rosario"/>
              </a:rPr>
              <a:t>, </a:t>
            </a:r>
            <a:r>
              <a:rPr lang="en-US" sz="4000" dirty="0" err="1" smtClean="0">
                <a:solidFill>
                  <a:srgbClr val="844057"/>
                </a:solidFill>
                <a:latin typeface="Rosario"/>
              </a:rPr>
              <a:t>diante</a:t>
            </a:r>
            <a:r>
              <a:rPr lang="en-US" sz="4000" dirty="0" smtClean="0">
                <a:solidFill>
                  <a:srgbClr val="844057"/>
                </a:solidFill>
                <a:latin typeface="Rosario"/>
              </a:rPr>
              <a:t> do </a:t>
            </a:r>
            <a:r>
              <a:rPr lang="en-US" sz="4000" dirty="0" err="1" smtClean="0">
                <a:solidFill>
                  <a:srgbClr val="844057"/>
                </a:solidFill>
                <a:latin typeface="Rosario"/>
              </a:rPr>
              <a:t>pressuposto</a:t>
            </a:r>
            <a:r>
              <a:rPr lang="en-US" sz="4000" dirty="0" smtClean="0">
                <a:solidFill>
                  <a:srgbClr val="844057"/>
                </a:solidFill>
                <a:latin typeface="Rosario"/>
              </a:rPr>
              <a:t> do </a:t>
            </a:r>
            <a:r>
              <a:rPr lang="en-US" sz="4000" dirty="0" err="1" smtClean="0">
                <a:solidFill>
                  <a:srgbClr val="844057"/>
                </a:solidFill>
                <a:latin typeface="Rosario"/>
              </a:rPr>
              <a:t>pensamento</a:t>
            </a:r>
            <a:r>
              <a:rPr lang="en-US" sz="4000" dirty="0" smtClean="0">
                <a:solidFill>
                  <a:srgbClr val="844057"/>
                </a:solidFill>
                <a:latin typeface="Rosario"/>
              </a:rPr>
              <a:t> </a:t>
            </a:r>
            <a:r>
              <a:rPr lang="en-US" sz="4000" dirty="0" err="1" smtClean="0">
                <a:solidFill>
                  <a:srgbClr val="844057"/>
                </a:solidFill>
                <a:latin typeface="Rosario"/>
              </a:rPr>
              <a:t>complexo</a:t>
            </a:r>
            <a:r>
              <a:rPr lang="en-US" sz="4000" dirty="0" smtClean="0">
                <a:solidFill>
                  <a:srgbClr val="844057"/>
                </a:solidFill>
                <a:latin typeface="Rosario"/>
              </a:rPr>
              <a:t>.</a:t>
            </a:r>
          </a:p>
          <a:p>
            <a:pPr algn="just">
              <a:lnSpc>
                <a:spcPts val="4832"/>
              </a:lnSpc>
            </a:pPr>
            <a:r>
              <a:rPr lang="en-US" sz="4000" dirty="0" smtClean="0">
                <a:solidFill>
                  <a:srgbClr val="844057"/>
                </a:solidFill>
                <a:latin typeface="Rosario"/>
              </a:rPr>
              <a:t> </a:t>
            </a:r>
          </a:p>
          <a:p>
            <a:pPr algn="just">
              <a:lnSpc>
                <a:spcPts val="4832"/>
              </a:lnSpc>
            </a:pPr>
            <a:r>
              <a:rPr lang="en-US" sz="4000" dirty="0" err="1" smtClean="0">
                <a:solidFill>
                  <a:srgbClr val="844057"/>
                </a:solidFill>
                <a:latin typeface="Rosario"/>
              </a:rPr>
              <a:t>Princípios</a:t>
            </a:r>
            <a:r>
              <a:rPr lang="en-US" sz="4000" dirty="0" smtClean="0">
                <a:solidFill>
                  <a:srgbClr val="844057"/>
                </a:solidFill>
                <a:latin typeface="Rosario"/>
              </a:rPr>
              <a:t> </a:t>
            </a:r>
            <a:r>
              <a:rPr lang="en-US" sz="4000" dirty="0" err="1" smtClean="0">
                <a:solidFill>
                  <a:srgbClr val="844057"/>
                </a:solidFill>
                <a:latin typeface="Rosario"/>
              </a:rPr>
              <a:t>pedagógicos</a:t>
            </a:r>
            <a:r>
              <a:rPr lang="en-US" sz="4000" dirty="0" smtClean="0">
                <a:solidFill>
                  <a:srgbClr val="844057"/>
                </a:solidFill>
                <a:latin typeface="Rosario"/>
              </a:rPr>
              <a:t>: </a:t>
            </a:r>
            <a:r>
              <a:rPr lang="en-US" sz="4000" dirty="0" err="1" smtClean="0">
                <a:solidFill>
                  <a:srgbClr val="844057"/>
                </a:solidFill>
                <a:latin typeface="Rosario"/>
              </a:rPr>
              <a:t>complementaridade</a:t>
            </a:r>
            <a:r>
              <a:rPr lang="en-US" sz="4000" dirty="0" smtClean="0">
                <a:solidFill>
                  <a:srgbClr val="844057"/>
                </a:solidFill>
                <a:latin typeface="Rosario"/>
              </a:rPr>
              <a:t>; </a:t>
            </a:r>
            <a:r>
              <a:rPr lang="en-US" sz="4000" dirty="0" err="1" smtClean="0">
                <a:solidFill>
                  <a:srgbClr val="844057"/>
                </a:solidFill>
                <a:latin typeface="Rosario"/>
              </a:rPr>
              <a:t>escuta</a:t>
            </a:r>
            <a:r>
              <a:rPr lang="en-US" sz="4000" dirty="0" smtClean="0">
                <a:solidFill>
                  <a:srgbClr val="844057"/>
                </a:solidFill>
                <a:latin typeface="Rosario"/>
              </a:rPr>
              <a:t>; </a:t>
            </a:r>
            <a:r>
              <a:rPr lang="en-US" sz="4000" dirty="0" err="1" smtClean="0">
                <a:solidFill>
                  <a:srgbClr val="844057"/>
                </a:solidFill>
                <a:latin typeface="Rosario"/>
              </a:rPr>
              <a:t>capacidade</a:t>
            </a:r>
            <a:r>
              <a:rPr lang="en-US" sz="4000" dirty="0" smtClean="0">
                <a:solidFill>
                  <a:srgbClr val="844057"/>
                </a:solidFill>
                <a:latin typeface="Rosario"/>
              </a:rPr>
              <a:t> de  </a:t>
            </a:r>
            <a:r>
              <a:rPr lang="en-US" sz="4000" dirty="0" err="1" smtClean="0">
                <a:solidFill>
                  <a:srgbClr val="844057"/>
                </a:solidFill>
                <a:latin typeface="Rosario"/>
              </a:rPr>
              <a:t>articulação</a:t>
            </a:r>
            <a:r>
              <a:rPr lang="en-US" sz="4000" dirty="0" smtClean="0">
                <a:solidFill>
                  <a:srgbClr val="844057"/>
                </a:solidFill>
                <a:latin typeface="Rosario"/>
              </a:rPr>
              <a:t>; </a:t>
            </a:r>
            <a:r>
              <a:rPr lang="en-US" sz="4000" dirty="0" err="1" smtClean="0">
                <a:solidFill>
                  <a:srgbClr val="844057"/>
                </a:solidFill>
                <a:latin typeface="Rosario"/>
              </a:rPr>
              <a:t>tradução</a:t>
            </a:r>
            <a:r>
              <a:rPr lang="en-US" sz="4000" dirty="0" smtClean="0">
                <a:solidFill>
                  <a:srgbClr val="844057"/>
                </a:solidFill>
                <a:latin typeface="Rosario"/>
              </a:rPr>
              <a:t>……… e </a:t>
            </a:r>
            <a:r>
              <a:rPr lang="en-US" sz="4000" dirty="0" err="1" smtClean="0">
                <a:solidFill>
                  <a:srgbClr val="844057"/>
                </a:solidFill>
                <a:latin typeface="Rosario"/>
              </a:rPr>
              <a:t>outras</a:t>
            </a:r>
            <a:r>
              <a:rPr lang="en-US" sz="4000" dirty="0" smtClean="0">
                <a:solidFill>
                  <a:srgbClr val="844057"/>
                </a:solidFill>
                <a:latin typeface="Rosario"/>
              </a:rPr>
              <a:t> </a:t>
            </a:r>
            <a:r>
              <a:rPr lang="en-US" sz="4000" dirty="0" err="1" smtClean="0">
                <a:solidFill>
                  <a:srgbClr val="844057"/>
                </a:solidFill>
                <a:latin typeface="Rosario"/>
              </a:rPr>
              <a:t>formas</a:t>
            </a:r>
            <a:r>
              <a:rPr lang="en-US" sz="4000" dirty="0" smtClean="0">
                <a:solidFill>
                  <a:srgbClr val="844057"/>
                </a:solidFill>
                <a:latin typeface="Rosario"/>
              </a:rPr>
              <a:t> de </a:t>
            </a:r>
            <a:r>
              <a:rPr lang="en-US" sz="4000" dirty="0" err="1" smtClean="0">
                <a:solidFill>
                  <a:srgbClr val="844057"/>
                </a:solidFill>
                <a:latin typeface="Rosario"/>
              </a:rPr>
              <a:t>relacionar</a:t>
            </a:r>
            <a:r>
              <a:rPr lang="en-US" sz="4000" dirty="0" smtClean="0">
                <a:solidFill>
                  <a:srgbClr val="844057"/>
                </a:solidFill>
                <a:latin typeface="Rosario"/>
              </a:rPr>
              <a:t> e </a:t>
            </a:r>
            <a:r>
              <a:rPr lang="en-US" sz="4000" dirty="0" err="1" smtClean="0">
                <a:solidFill>
                  <a:srgbClr val="844057"/>
                </a:solidFill>
                <a:latin typeface="Rosario"/>
              </a:rPr>
              <a:t>contextualizar</a:t>
            </a:r>
            <a:r>
              <a:rPr lang="en-US" sz="4000" dirty="0" smtClean="0">
                <a:solidFill>
                  <a:srgbClr val="844057"/>
                </a:solidFill>
                <a:latin typeface="Rosario"/>
              </a:rPr>
              <a:t> as </a:t>
            </a:r>
            <a:r>
              <a:rPr lang="en-US" sz="4000" dirty="0" err="1" smtClean="0">
                <a:solidFill>
                  <a:srgbClr val="844057"/>
                </a:solidFill>
                <a:latin typeface="Rosario"/>
              </a:rPr>
              <a:t>experiências</a:t>
            </a:r>
            <a:r>
              <a:rPr lang="en-US" sz="4000" dirty="0" smtClean="0">
                <a:solidFill>
                  <a:srgbClr val="844057"/>
                </a:solidFill>
                <a:latin typeface="Rosario"/>
              </a:rPr>
              <a:t> e </a:t>
            </a:r>
            <a:r>
              <a:rPr lang="en-US" sz="4000" dirty="0" err="1" smtClean="0">
                <a:solidFill>
                  <a:srgbClr val="844057"/>
                </a:solidFill>
                <a:latin typeface="Rosario"/>
              </a:rPr>
              <a:t>saberes</a:t>
            </a:r>
            <a:r>
              <a:rPr lang="en-US" sz="4000" dirty="0" smtClean="0">
                <a:solidFill>
                  <a:srgbClr val="844057"/>
                </a:solidFill>
                <a:latin typeface="Rosario"/>
              </a:rPr>
              <a:t> </a:t>
            </a:r>
            <a:r>
              <a:rPr lang="en-US" sz="4000" dirty="0" err="1" smtClean="0">
                <a:solidFill>
                  <a:srgbClr val="844057"/>
                </a:solidFill>
                <a:latin typeface="Rosario"/>
              </a:rPr>
              <a:t>trazidos</a:t>
            </a:r>
            <a:r>
              <a:rPr lang="en-US" sz="4000" dirty="0" smtClean="0">
                <a:solidFill>
                  <a:srgbClr val="844057"/>
                </a:solidFill>
                <a:latin typeface="Rosario"/>
              </a:rPr>
              <a:t> </a:t>
            </a:r>
            <a:r>
              <a:rPr lang="en-US" sz="4000" dirty="0" err="1" smtClean="0">
                <a:solidFill>
                  <a:srgbClr val="844057"/>
                </a:solidFill>
                <a:latin typeface="Rosario"/>
              </a:rPr>
              <a:t>pelos</a:t>
            </a:r>
            <a:r>
              <a:rPr lang="en-US" sz="4000" dirty="0" smtClean="0">
                <a:solidFill>
                  <a:srgbClr val="844057"/>
                </a:solidFill>
                <a:latin typeface="Rosario"/>
              </a:rPr>
              <a:t> </a:t>
            </a:r>
            <a:r>
              <a:rPr lang="en-US" sz="4000" dirty="0" err="1" smtClean="0">
                <a:solidFill>
                  <a:srgbClr val="844057"/>
                </a:solidFill>
                <a:latin typeface="Rosario"/>
              </a:rPr>
              <a:t>professores</a:t>
            </a:r>
            <a:r>
              <a:rPr lang="en-US" sz="4000" dirty="0" smtClean="0">
                <a:solidFill>
                  <a:srgbClr val="844057"/>
                </a:solidFill>
                <a:latin typeface="Rosario"/>
              </a:rPr>
              <a:t> </a:t>
            </a:r>
            <a:r>
              <a:rPr lang="en-US" sz="4000" dirty="0" err="1" smtClean="0">
                <a:solidFill>
                  <a:srgbClr val="844057"/>
                </a:solidFill>
                <a:latin typeface="Rosario"/>
              </a:rPr>
              <a:t>artistas</a:t>
            </a:r>
            <a:r>
              <a:rPr lang="en-US" sz="4000" dirty="0" smtClean="0">
                <a:solidFill>
                  <a:srgbClr val="844057"/>
                </a:solidFill>
                <a:latin typeface="Rosario"/>
              </a:rPr>
              <a:t> </a:t>
            </a:r>
            <a:r>
              <a:rPr lang="en-US" sz="4000" dirty="0" err="1">
                <a:solidFill>
                  <a:srgbClr val="844057"/>
                </a:solidFill>
                <a:latin typeface="Rosario"/>
              </a:rPr>
              <a:t>convidados</a:t>
            </a:r>
            <a:r>
              <a:rPr lang="en-US" sz="4000" dirty="0">
                <a:solidFill>
                  <a:srgbClr val="844057"/>
                </a:solidFill>
                <a:latin typeface="Rosario"/>
              </a:rPr>
              <a:t> e </a:t>
            </a:r>
            <a:r>
              <a:rPr lang="en-US" sz="4000" dirty="0" smtClean="0">
                <a:solidFill>
                  <a:srgbClr val="844057"/>
                </a:solidFill>
                <a:latin typeface="Rosario"/>
              </a:rPr>
              <a:t>as  </a:t>
            </a:r>
            <a:r>
              <a:rPr lang="en-US" sz="4000" dirty="0" err="1">
                <a:solidFill>
                  <a:srgbClr val="844057"/>
                </a:solidFill>
                <a:latin typeface="Rosario"/>
              </a:rPr>
              <a:t>questões</a:t>
            </a:r>
            <a:r>
              <a:rPr lang="en-US" sz="4000" dirty="0">
                <a:solidFill>
                  <a:srgbClr val="844057"/>
                </a:solidFill>
                <a:latin typeface="Rosario"/>
              </a:rPr>
              <a:t> e </a:t>
            </a:r>
            <a:r>
              <a:rPr lang="en-US" sz="4000" dirty="0" err="1">
                <a:solidFill>
                  <a:srgbClr val="844057"/>
                </a:solidFill>
                <a:latin typeface="Rosario"/>
              </a:rPr>
              <a:t>pesquisas</a:t>
            </a:r>
            <a:r>
              <a:rPr lang="en-US" sz="4000" dirty="0">
                <a:solidFill>
                  <a:srgbClr val="844057"/>
                </a:solidFill>
                <a:latin typeface="Rosario"/>
              </a:rPr>
              <a:t> </a:t>
            </a:r>
            <a:r>
              <a:rPr lang="en-US" sz="4000" dirty="0" err="1" smtClean="0">
                <a:solidFill>
                  <a:srgbClr val="844057"/>
                </a:solidFill>
                <a:latin typeface="Rosario"/>
              </a:rPr>
              <a:t>individuais</a:t>
            </a:r>
            <a:r>
              <a:rPr lang="en-US" sz="4000" dirty="0" smtClean="0">
                <a:solidFill>
                  <a:srgbClr val="844057"/>
                </a:solidFill>
                <a:latin typeface="Rosario"/>
              </a:rPr>
              <a:t> de </a:t>
            </a:r>
            <a:r>
              <a:rPr lang="en-US" sz="4000" dirty="0" err="1" smtClean="0">
                <a:solidFill>
                  <a:srgbClr val="844057"/>
                </a:solidFill>
                <a:latin typeface="Rosario"/>
              </a:rPr>
              <a:t>cada</a:t>
            </a:r>
            <a:r>
              <a:rPr lang="en-US" sz="4000" dirty="0" smtClean="0">
                <a:solidFill>
                  <a:srgbClr val="844057"/>
                </a:solidFill>
                <a:latin typeface="Rosario"/>
              </a:rPr>
              <a:t> </a:t>
            </a:r>
            <a:r>
              <a:rPr lang="en-US" sz="4000" dirty="0" err="1" smtClean="0">
                <a:solidFill>
                  <a:srgbClr val="844057"/>
                </a:solidFill>
                <a:latin typeface="Rosario"/>
              </a:rPr>
              <a:t>mestrando</a:t>
            </a:r>
            <a:r>
              <a:rPr lang="en-US" sz="4000" dirty="0" smtClean="0">
                <a:solidFill>
                  <a:srgbClr val="844057"/>
                </a:solidFill>
                <a:latin typeface="Rosario"/>
              </a:rPr>
              <a:t>.</a:t>
            </a:r>
            <a:endParaRPr lang="en-US" sz="4000" dirty="0" smtClean="0">
              <a:solidFill>
                <a:srgbClr val="844057"/>
              </a:solidFill>
              <a:latin typeface="Rosario"/>
            </a:endParaRPr>
          </a:p>
          <a:p>
            <a:pPr algn="just">
              <a:lnSpc>
                <a:spcPts val="4832"/>
              </a:lnSpc>
            </a:pPr>
            <a:endParaRPr lang="en-US" sz="4000" dirty="0">
              <a:solidFill>
                <a:srgbClr val="844057"/>
              </a:solidFill>
              <a:latin typeface="Rosario"/>
            </a:endParaRPr>
          </a:p>
          <a:p>
            <a:pPr algn="just">
              <a:lnSpc>
                <a:spcPts val="4832"/>
              </a:lnSpc>
            </a:pPr>
            <a:endParaRPr lang="en-US" sz="4000" dirty="0">
              <a:solidFill>
                <a:srgbClr val="844057"/>
              </a:solidFill>
              <a:latin typeface="Rosario"/>
            </a:endParaRPr>
          </a:p>
        </p:txBody>
      </p:sp>
      <p:sp>
        <p:nvSpPr>
          <p:cNvPr id="5" name="AutoShape 5"/>
          <p:cNvSpPr/>
          <p:nvPr/>
        </p:nvSpPr>
        <p:spPr>
          <a:xfrm>
            <a:off x="600936" y="1901065"/>
            <a:ext cx="16658364" cy="39104"/>
          </a:xfrm>
          <a:prstGeom prst="rect">
            <a:avLst/>
          </a:prstGeom>
          <a:solidFill>
            <a:srgbClr val="844057"/>
          </a:solidFill>
        </p:spPr>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955088"/>
            <a:chOff x="0" y="0"/>
            <a:chExt cx="21640800" cy="11940117"/>
          </a:xfrm>
        </p:grpSpPr>
        <p:sp>
          <p:nvSpPr>
            <p:cNvPr id="3" name="TextBox 3"/>
            <p:cNvSpPr txBox="1"/>
            <p:nvPr/>
          </p:nvSpPr>
          <p:spPr>
            <a:xfrm>
              <a:off x="0" y="104775"/>
              <a:ext cx="21640800" cy="2333625"/>
            </a:xfrm>
            <a:prstGeom prst="rect">
              <a:avLst/>
            </a:prstGeom>
          </p:spPr>
          <p:txBody>
            <a:bodyPr lIns="0" tIns="0" rIns="0" bIns="0" rtlCol="0" anchor="t">
              <a:spAutoFit/>
            </a:bodyPr>
            <a:lstStyle/>
            <a:p>
              <a:pPr>
                <a:lnSpc>
                  <a:spcPts val="13200"/>
                </a:lnSpc>
              </a:pPr>
              <a:r>
                <a:rPr lang="en-US" sz="12000" spc="719">
                  <a:solidFill>
                    <a:srgbClr val="844057"/>
                  </a:solidFill>
                  <a:latin typeface="Alegreya SC"/>
                </a:rPr>
                <a:t>leonardo sebiane</a:t>
              </a:r>
            </a:p>
          </p:txBody>
        </p:sp>
        <p:sp>
          <p:nvSpPr>
            <p:cNvPr id="4" name="TextBox 4"/>
            <p:cNvSpPr txBox="1"/>
            <p:nvPr/>
          </p:nvSpPr>
          <p:spPr>
            <a:xfrm>
              <a:off x="0" y="3172649"/>
              <a:ext cx="21640800" cy="638175"/>
            </a:xfrm>
            <a:prstGeom prst="rect">
              <a:avLst/>
            </a:prstGeom>
          </p:spPr>
          <p:txBody>
            <a:bodyPr lIns="0" tIns="0" rIns="0" bIns="0" rtlCol="0" anchor="t">
              <a:spAutoFit/>
            </a:bodyPr>
            <a:lstStyle/>
            <a:p>
              <a:pPr>
                <a:lnSpc>
                  <a:spcPts val="3900"/>
                </a:lnSpc>
              </a:pPr>
              <a:r>
                <a:rPr lang="en-US" sz="3000" spc="300">
                  <a:solidFill>
                    <a:srgbClr val="844057"/>
                  </a:solidFill>
                  <a:latin typeface="Rosario"/>
                </a:rPr>
                <a:t>POR JOCÉLIA FREIRE</a:t>
              </a:r>
            </a:p>
          </p:txBody>
        </p:sp>
        <p:sp>
          <p:nvSpPr>
            <p:cNvPr id="5" name="TextBox 5"/>
            <p:cNvSpPr txBox="1"/>
            <p:nvPr/>
          </p:nvSpPr>
          <p:spPr>
            <a:xfrm>
              <a:off x="0" y="4713393"/>
              <a:ext cx="21640800" cy="7226723"/>
            </a:xfrm>
            <a:prstGeom prst="rect">
              <a:avLst/>
            </a:prstGeom>
          </p:spPr>
          <p:txBody>
            <a:bodyPr lIns="0" tIns="0" rIns="0" bIns="0" rtlCol="0" anchor="t">
              <a:spAutoFit/>
            </a:bodyPr>
            <a:lstStyle/>
            <a:p>
              <a:pPr>
                <a:lnSpc>
                  <a:spcPts val="3919"/>
                </a:lnSpc>
              </a:pPr>
              <a:r>
                <a:rPr lang="en-US" sz="2800" spc="56">
                  <a:solidFill>
                    <a:srgbClr val="844057"/>
                  </a:solidFill>
                  <a:latin typeface="Rosario"/>
                </a:rPr>
                <a:t>•Através da fala do convidado em relação a questão da latinidade Brasileira comecei a avaliar algumas situações dentro das danças de salão, muitas escolas estabelecem suas aulas por modalidades e muitas delas utilizam tais nomenclaturas: Danças de Salão (bolero, soltinho, samba) e ritmos latinos</a:t>
              </a:r>
            </a:p>
            <a:p>
              <a:pPr>
                <a:lnSpc>
                  <a:spcPts val="3919"/>
                </a:lnSpc>
              </a:pPr>
              <a:r>
                <a:rPr lang="en-US" sz="2800" spc="56">
                  <a:solidFill>
                    <a:srgbClr val="844057"/>
                  </a:solidFill>
                  <a:latin typeface="Rosario"/>
                </a:rPr>
                <a:t>(salsa, cha cha cha e merengue), isso vai além das aulas muitos bailes também são construídos dentro</a:t>
              </a:r>
            </a:p>
            <a:p>
              <a:pPr>
                <a:lnSpc>
                  <a:spcPts val="3919"/>
                </a:lnSpc>
              </a:pPr>
              <a:r>
                <a:rPr lang="en-US" sz="2800" spc="56">
                  <a:solidFill>
                    <a:srgbClr val="844057"/>
                  </a:solidFill>
                  <a:latin typeface="Rosario"/>
                </a:rPr>
                <a:t>deste formato, o que é estranho, pois, somos latinos e os nossos estilos de dança e música também deveriam ser colocados como latinos.</a:t>
              </a:r>
            </a:p>
            <a:p>
              <a:pPr>
                <a:lnSpc>
                  <a:spcPts val="3919"/>
                </a:lnSpc>
              </a:pPr>
              <a:endParaRPr lang="en-US" sz="2800" spc="56">
                <a:solidFill>
                  <a:srgbClr val="844057"/>
                </a:solidFill>
                <a:latin typeface="Rosario"/>
              </a:endParaRPr>
            </a:p>
            <a:p>
              <a:pPr>
                <a:lnSpc>
                  <a:spcPts val="3919"/>
                </a:lnSpc>
              </a:pPr>
              <a:r>
                <a:rPr lang="en-US" sz="2800" spc="56">
                  <a:solidFill>
                    <a:srgbClr val="844057"/>
                  </a:solidFill>
                  <a:latin typeface="Rosario"/>
                </a:rPr>
                <a:t>•Além do exercício que foi interessante e da discussão acerca da latinidade, a experiência foi uma reafirmação do que realmente eu sou, e da dança que me faz</a:t>
              </a:r>
            </a:p>
            <a:p>
              <a:pPr>
                <a:lnSpc>
                  <a:spcPts val="3919"/>
                </a:lnSpc>
              </a:pPr>
              <a:r>
                <a:rPr lang="en-US" sz="2800" spc="56">
                  <a:solidFill>
                    <a:srgbClr val="844057"/>
                  </a:solidFill>
                  <a:latin typeface="Rosario"/>
                </a:rPr>
                <a:t>feliz, ao colocar a salsa o nosso convidado me fez ir além da sala, além da experiência em grupo, por um momento era apenas eu, minhas vivencias, minhas vontades e minha liberdade.</a:t>
              </a:r>
            </a:p>
          </p:txBody>
        </p:sp>
      </p:grpSp>
      <p:grpSp>
        <p:nvGrpSpPr>
          <p:cNvPr id="6" name="Group 6"/>
          <p:cNvGrpSpPr/>
          <p:nvPr/>
        </p:nvGrpSpPr>
        <p:grpSpPr>
          <a:xfrm>
            <a:off x="1028700" y="495300"/>
            <a:ext cx="16230600" cy="1066800"/>
            <a:chOff x="0" y="0"/>
            <a:chExt cx="21640800" cy="1422400"/>
          </a:xfrm>
        </p:grpSpPr>
        <p:sp>
          <p:nvSpPr>
            <p:cNvPr id="7" name="TextBox 7"/>
            <p:cNvSpPr txBox="1"/>
            <p:nvPr/>
          </p:nvSpPr>
          <p:spPr>
            <a:xfrm>
              <a:off x="1607096" y="0"/>
              <a:ext cx="20033704" cy="723900"/>
            </a:xfrm>
            <a:prstGeom prst="rect">
              <a:avLst/>
            </a:prstGeom>
          </p:spPr>
          <p:txBody>
            <a:bodyPr lIns="0" tIns="0" rIns="0" bIns="0" rtlCol="0" anchor="t">
              <a:spAutoFit/>
            </a:bodyPr>
            <a:lstStyle/>
            <a:p>
              <a:pPr algn="r">
                <a:lnSpc>
                  <a:spcPts val="4320"/>
                </a:lnSpc>
              </a:pPr>
              <a:endParaRPr/>
            </a:p>
          </p:txBody>
        </p:sp>
        <p:sp>
          <p:nvSpPr>
            <p:cNvPr id="8" name="AutoShape 8"/>
            <p:cNvSpPr/>
            <p:nvPr/>
          </p:nvSpPr>
          <p:spPr>
            <a:xfrm>
              <a:off x="0" y="1371600"/>
              <a:ext cx="21640800" cy="50800"/>
            </a:xfrm>
            <a:prstGeom prst="rect">
              <a:avLst/>
            </a:prstGeom>
            <a:solidFill>
              <a:srgbClr val="844057"/>
            </a:solidFill>
          </p:spPr>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1028700" y="1320891"/>
            <a:ext cx="7013701" cy="8603370"/>
          </a:xfrm>
          <a:prstGeom prst="rect">
            <a:avLst/>
          </a:prstGeom>
        </p:spPr>
        <p:txBody>
          <a:bodyPr lIns="0" tIns="0" rIns="0" bIns="0" rtlCol="0" anchor="t">
            <a:spAutoFit/>
          </a:bodyPr>
          <a:lstStyle/>
          <a:p>
            <a:pPr>
              <a:lnSpc>
                <a:spcPts val="5879"/>
              </a:lnSpc>
            </a:pPr>
            <a:r>
              <a:rPr lang="en-US" sz="4200" spc="168">
                <a:solidFill>
                  <a:srgbClr val="844057"/>
                </a:solidFill>
                <a:latin typeface="Rosario"/>
              </a:rPr>
              <a:t>Construção identitária; corpo mestiço, corpo vibrátil;</a:t>
            </a:r>
          </a:p>
          <a:p>
            <a:pPr>
              <a:lnSpc>
                <a:spcPts val="5880"/>
              </a:lnSpc>
            </a:pPr>
            <a:endParaRPr lang="en-US" sz="4200" spc="168">
              <a:solidFill>
                <a:srgbClr val="844057"/>
              </a:solidFill>
              <a:latin typeface="Rosario"/>
            </a:endParaRPr>
          </a:p>
          <a:p>
            <a:pPr>
              <a:lnSpc>
                <a:spcPts val="5880"/>
              </a:lnSpc>
            </a:pPr>
            <a:r>
              <a:rPr lang="en-US" sz="4200">
                <a:solidFill>
                  <a:srgbClr val="844057"/>
                </a:solidFill>
                <a:latin typeface="Rosario"/>
              </a:rPr>
              <a:t>Latinidade, o ser mestiço, o ser latino e o racismo relacionado a isso, o não</a:t>
            </a:r>
          </a:p>
          <a:p>
            <a:pPr>
              <a:lnSpc>
                <a:spcPts val="5880"/>
              </a:lnSpc>
            </a:pPr>
            <a:r>
              <a:rPr lang="en-US" sz="4200">
                <a:solidFill>
                  <a:srgbClr val="844057"/>
                </a:solidFill>
                <a:latin typeface="Rosario"/>
              </a:rPr>
              <a:t>querer ser índio na Costa Rica, ou seja as vivências pessoais , relacionadas à</a:t>
            </a:r>
          </a:p>
          <a:p>
            <a:pPr>
              <a:lnSpc>
                <a:spcPts val="5040"/>
              </a:lnSpc>
            </a:pPr>
            <a:r>
              <a:rPr lang="en-US" sz="4200" spc="168">
                <a:solidFill>
                  <a:srgbClr val="844057"/>
                </a:solidFill>
                <a:latin typeface="Rosario"/>
              </a:rPr>
              <a:t>latinidade.</a:t>
            </a:r>
          </a:p>
          <a:p>
            <a:pPr>
              <a:lnSpc>
                <a:spcPts val="3660"/>
              </a:lnSpc>
            </a:pPr>
            <a:endParaRPr lang="en-US" sz="4200" spc="168">
              <a:solidFill>
                <a:srgbClr val="844057"/>
              </a:solidFill>
              <a:latin typeface="Rosario"/>
            </a:endParaRPr>
          </a:p>
          <a:p>
            <a:pPr>
              <a:lnSpc>
                <a:spcPts val="3660"/>
              </a:lnSpc>
            </a:pPr>
            <a:endParaRPr lang="en-US" sz="4200" spc="168">
              <a:solidFill>
                <a:srgbClr val="844057"/>
              </a:solidFill>
              <a:latin typeface="Rosario"/>
            </a:endParaRPr>
          </a:p>
          <a:p>
            <a:pPr algn="l">
              <a:lnSpc>
                <a:spcPts val="3660"/>
              </a:lnSpc>
            </a:pPr>
            <a:endParaRPr lang="en-US" sz="4200" spc="168">
              <a:solidFill>
                <a:srgbClr val="844057"/>
              </a:solidFill>
              <a:latin typeface="Rosario"/>
            </a:endParaRPr>
          </a:p>
        </p:txBody>
      </p:sp>
      <p:sp>
        <p:nvSpPr>
          <p:cNvPr id="3" name="AutoShape 3"/>
          <p:cNvSpPr/>
          <p:nvPr/>
        </p:nvSpPr>
        <p:spPr>
          <a:xfrm>
            <a:off x="10744200" y="-419100"/>
            <a:ext cx="6515100" cy="9677400"/>
          </a:xfrm>
          <a:prstGeom prst="rect">
            <a:avLst/>
          </a:prstGeom>
          <a:solidFill>
            <a:srgbClr val="844057"/>
          </a:solidFill>
        </p:spPr>
      </p:sp>
      <p:sp>
        <p:nvSpPr>
          <p:cNvPr id="4" name="TextBox 4"/>
          <p:cNvSpPr txBox="1"/>
          <p:nvPr/>
        </p:nvSpPr>
        <p:spPr>
          <a:xfrm>
            <a:off x="10720499" y="3914775"/>
            <a:ext cx="6562502" cy="1567815"/>
          </a:xfrm>
          <a:prstGeom prst="rect">
            <a:avLst/>
          </a:prstGeom>
        </p:spPr>
        <p:txBody>
          <a:bodyPr lIns="0" tIns="0" rIns="0" bIns="0" rtlCol="0" anchor="t">
            <a:spAutoFit/>
          </a:bodyPr>
          <a:lstStyle/>
          <a:p>
            <a:pPr algn="ctr">
              <a:lnSpc>
                <a:spcPts val="6240"/>
              </a:lnSpc>
              <a:spcBef>
                <a:spcPct val="0"/>
              </a:spcBef>
            </a:pPr>
            <a:r>
              <a:rPr lang="en-US" sz="4800" spc="480">
                <a:solidFill>
                  <a:srgbClr val="FAF3F0"/>
                </a:solidFill>
                <a:latin typeface="Rosario"/>
              </a:rPr>
              <a:t>LEONARDO SEBIANE</a:t>
            </a:r>
          </a:p>
        </p:txBody>
      </p:sp>
      <p:sp>
        <p:nvSpPr>
          <p:cNvPr id="5" name="TextBox 5"/>
          <p:cNvSpPr txBox="1"/>
          <p:nvPr/>
        </p:nvSpPr>
        <p:spPr>
          <a:xfrm>
            <a:off x="10720499" y="7781925"/>
            <a:ext cx="6515100" cy="1476375"/>
          </a:xfrm>
          <a:prstGeom prst="rect">
            <a:avLst/>
          </a:prstGeom>
        </p:spPr>
        <p:txBody>
          <a:bodyPr lIns="0" tIns="0" rIns="0" bIns="0" rtlCol="0" anchor="t">
            <a:spAutoFit/>
          </a:bodyPr>
          <a:lstStyle/>
          <a:p>
            <a:pPr algn="ctr">
              <a:lnSpc>
                <a:spcPts val="3900"/>
              </a:lnSpc>
              <a:spcBef>
                <a:spcPct val="0"/>
              </a:spcBef>
            </a:pPr>
            <a:r>
              <a:rPr lang="en-US" sz="3000" spc="300">
                <a:solidFill>
                  <a:srgbClr val="FAF3F0"/>
                </a:solidFill>
                <a:latin typeface="Rosario"/>
              </a:rPr>
              <a:t>POR ADRIANA BAMBERG, DANILO FERREIRA, JOÃO PERENE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614493" y="-457335"/>
            <a:ext cx="18087956" cy="9334500"/>
            <a:chOff x="0" y="0"/>
            <a:chExt cx="24117275" cy="12446000"/>
          </a:xfrm>
        </p:grpSpPr>
        <p:sp>
          <p:nvSpPr>
            <p:cNvPr id="3" name="AutoShape 3"/>
            <p:cNvSpPr/>
            <p:nvPr/>
          </p:nvSpPr>
          <p:spPr>
            <a:xfrm>
              <a:off x="0" y="0"/>
              <a:ext cx="24117275" cy="12446000"/>
            </a:xfrm>
            <a:prstGeom prst="rect">
              <a:avLst/>
            </a:prstGeom>
            <a:solidFill>
              <a:srgbClr val="FAF3F0">
                <a:alpha val="80000"/>
              </a:srgbClr>
            </a:solidFill>
          </p:spPr>
        </p:sp>
        <p:sp>
          <p:nvSpPr>
            <p:cNvPr id="4" name="TextBox 4"/>
            <p:cNvSpPr txBox="1"/>
            <p:nvPr/>
          </p:nvSpPr>
          <p:spPr>
            <a:xfrm>
              <a:off x="2384476" y="1314450"/>
              <a:ext cx="13335558" cy="9868323"/>
            </a:xfrm>
            <a:prstGeom prst="rect">
              <a:avLst/>
            </a:prstGeom>
          </p:spPr>
          <p:txBody>
            <a:bodyPr lIns="0" tIns="0" rIns="0" bIns="0" rtlCol="0" anchor="t">
              <a:spAutoFit/>
            </a:bodyPr>
            <a:lstStyle/>
            <a:p>
              <a:pPr>
                <a:lnSpc>
                  <a:spcPts val="3919"/>
                </a:lnSpc>
              </a:pPr>
              <a:r>
                <a:rPr lang="en-US" sz="2799" spc="55">
                  <a:solidFill>
                    <a:srgbClr val="844057"/>
                  </a:solidFill>
                  <a:latin typeface="Rosario"/>
                </a:rPr>
                <a:t>Leonardo Sebiane                                                  corpo-feminino   </a:t>
              </a:r>
            </a:p>
            <a:p>
              <a:pPr>
                <a:lnSpc>
                  <a:spcPts val="3919"/>
                </a:lnSpc>
              </a:pPr>
              <a:r>
                <a:rPr lang="en-US" sz="2799" spc="55">
                  <a:solidFill>
                    <a:srgbClr val="844057"/>
                  </a:solidFill>
                  <a:latin typeface="Rosario"/>
                </a:rPr>
                <a:t> </a:t>
              </a:r>
            </a:p>
            <a:p>
              <a:pPr>
                <a:lnSpc>
                  <a:spcPts val="3919"/>
                </a:lnSpc>
              </a:pPr>
              <a:r>
                <a:rPr lang="en-US" sz="2799" spc="55">
                  <a:solidFill>
                    <a:srgbClr val="844057"/>
                  </a:solidFill>
                  <a:latin typeface="Rosario"/>
                </a:rPr>
                <a:t>dos olhos de mim d'água</a:t>
              </a:r>
            </a:p>
            <a:p>
              <a:pPr>
                <a:lnSpc>
                  <a:spcPts val="3919"/>
                </a:lnSpc>
              </a:pPr>
              <a:r>
                <a:rPr lang="en-US" sz="2799" spc="55">
                  <a:solidFill>
                    <a:srgbClr val="844057"/>
                  </a:solidFill>
                  <a:latin typeface="Rosario"/>
                </a:rPr>
                <a:t>vejo tudo que deixei no rio</a:t>
              </a:r>
            </a:p>
            <a:p>
              <a:pPr>
                <a:lnSpc>
                  <a:spcPts val="3919"/>
                </a:lnSpc>
              </a:pPr>
              <a:r>
                <a:rPr lang="en-US" sz="2799" spc="55">
                  <a:solidFill>
                    <a:srgbClr val="844057"/>
                  </a:solidFill>
                  <a:latin typeface="Rosario"/>
                </a:rPr>
                <a:t>ali está eu e a terra</a:t>
              </a:r>
            </a:p>
            <a:p>
              <a:pPr>
                <a:lnSpc>
                  <a:spcPts val="3919"/>
                </a:lnSpc>
              </a:pPr>
              <a:r>
                <a:rPr lang="en-US" sz="2799" spc="55">
                  <a:solidFill>
                    <a:srgbClr val="844057"/>
                  </a:solidFill>
                  <a:latin typeface="Rosario"/>
                </a:rPr>
                <a:t>esquecidas em alegrias </a:t>
              </a:r>
            </a:p>
            <a:p>
              <a:pPr>
                <a:lnSpc>
                  <a:spcPts val="3919"/>
                </a:lnSpc>
              </a:pPr>
              <a:r>
                <a:rPr lang="en-US" sz="2799" spc="55">
                  <a:solidFill>
                    <a:srgbClr val="844057"/>
                  </a:solidFill>
                  <a:latin typeface="Rosario"/>
                </a:rPr>
                <a:t>na completude do mundo</a:t>
              </a:r>
            </a:p>
            <a:p>
              <a:pPr>
                <a:lnSpc>
                  <a:spcPts val="3919"/>
                </a:lnSpc>
              </a:pPr>
              <a:r>
                <a:rPr lang="en-US" sz="2799" spc="55">
                  <a:solidFill>
                    <a:srgbClr val="844057"/>
                  </a:solidFill>
                  <a:latin typeface="Rosario"/>
                </a:rPr>
                <a:t> </a:t>
              </a:r>
            </a:p>
            <a:p>
              <a:pPr>
                <a:lnSpc>
                  <a:spcPts val="3919"/>
                </a:lnSpc>
              </a:pPr>
              <a:r>
                <a:rPr lang="en-US" sz="2799" spc="55">
                  <a:solidFill>
                    <a:srgbClr val="844057"/>
                  </a:solidFill>
                  <a:latin typeface="Rosario"/>
                </a:rPr>
                <a:t>dos olhos de mim d'água</a:t>
              </a:r>
            </a:p>
            <a:p>
              <a:pPr>
                <a:lnSpc>
                  <a:spcPts val="3919"/>
                </a:lnSpc>
              </a:pPr>
              <a:r>
                <a:rPr lang="en-US" sz="2799" spc="55">
                  <a:solidFill>
                    <a:srgbClr val="844057"/>
                  </a:solidFill>
                  <a:latin typeface="Rosario"/>
                </a:rPr>
                <a:t>vejo incertidumbres </a:t>
              </a:r>
            </a:p>
            <a:p>
              <a:pPr>
                <a:lnSpc>
                  <a:spcPts val="3919"/>
                </a:lnSpc>
              </a:pPr>
              <a:r>
                <a:rPr lang="en-US" sz="2799" spc="55">
                  <a:solidFill>
                    <a:srgbClr val="844057"/>
                  </a:solidFill>
                  <a:latin typeface="Rosario"/>
                </a:rPr>
                <a:t>que nem tudo faz sentido </a:t>
              </a:r>
            </a:p>
            <a:p>
              <a:pPr>
                <a:lnSpc>
                  <a:spcPts val="3919"/>
                </a:lnSpc>
              </a:pPr>
              <a:r>
                <a:rPr lang="en-US" sz="2799" spc="55">
                  <a:solidFill>
                    <a:srgbClr val="844057"/>
                  </a:solidFill>
                  <a:latin typeface="Rosario"/>
                </a:rPr>
                <a:t>nesta terra que piso</a:t>
              </a:r>
            </a:p>
            <a:p>
              <a:pPr>
                <a:lnSpc>
                  <a:spcPts val="3919"/>
                </a:lnSpc>
              </a:pPr>
              <a:r>
                <a:rPr lang="en-US" sz="2799" spc="55">
                  <a:solidFill>
                    <a:srgbClr val="844057"/>
                  </a:solidFill>
                  <a:latin typeface="Rosario"/>
                </a:rPr>
                <a:t>nesta terra que acopla meu</a:t>
              </a:r>
            </a:p>
            <a:p>
              <a:pPr>
                <a:lnSpc>
                  <a:spcPts val="3919"/>
                </a:lnSpc>
              </a:pPr>
              <a:r>
                <a:rPr lang="en-US" sz="2799" spc="55">
                  <a:solidFill>
                    <a:srgbClr val="844057"/>
                  </a:solidFill>
                  <a:latin typeface="Rosario"/>
                </a:rPr>
                <a:t>corpo-mistura</a:t>
              </a:r>
            </a:p>
            <a:p>
              <a:pPr>
                <a:lnSpc>
                  <a:spcPts val="3919"/>
                </a:lnSpc>
              </a:pPr>
              <a:r>
                <a:rPr lang="en-US" sz="2799" spc="55">
                  <a:solidFill>
                    <a:srgbClr val="844057"/>
                  </a:solidFill>
                  <a:latin typeface="Rosario"/>
                </a:rPr>
                <a:t> </a:t>
              </a:r>
            </a:p>
          </p:txBody>
        </p:sp>
      </p:grpSp>
      <p:grpSp>
        <p:nvGrpSpPr>
          <p:cNvPr id="5" name="Group 5"/>
          <p:cNvGrpSpPr/>
          <p:nvPr/>
        </p:nvGrpSpPr>
        <p:grpSpPr>
          <a:xfrm>
            <a:off x="-11554615" y="2880042"/>
            <a:ext cx="16230600" cy="927735"/>
            <a:chOff x="0" y="0"/>
            <a:chExt cx="21640800" cy="1236980"/>
          </a:xfrm>
        </p:grpSpPr>
        <p:sp>
          <p:nvSpPr>
            <p:cNvPr id="6" name="TextBox 6"/>
            <p:cNvSpPr txBox="1"/>
            <p:nvPr/>
          </p:nvSpPr>
          <p:spPr>
            <a:xfrm>
              <a:off x="1195143" y="441325"/>
              <a:ext cx="20445657" cy="795655"/>
            </a:xfrm>
            <a:prstGeom prst="rect">
              <a:avLst/>
            </a:prstGeom>
          </p:spPr>
          <p:txBody>
            <a:bodyPr lIns="0" tIns="0" rIns="0" bIns="0" rtlCol="0" anchor="t">
              <a:spAutoFit/>
            </a:bodyPr>
            <a:lstStyle/>
            <a:p>
              <a:pPr algn="r">
                <a:lnSpc>
                  <a:spcPts val="5040"/>
                </a:lnSpc>
              </a:pPr>
              <a:endParaRPr/>
            </a:p>
          </p:txBody>
        </p:sp>
        <p:sp>
          <p:nvSpPr>
            <p:cNvPr id="7" name="AutoShape 7"/>
            <p:cNvSpPr/>
            <p:nvPr/>
          </p:nvSpPr>
          <p:spPr>
            <a:xfrm>
              <a:off x="0" y="0"/>
              <a:ext cx="21640800" cy="50800"/>
            </a:xfrm>
            <a:prstGeom prst="rect">
              <a:avLst/>
            </a:prstGeom>
            <a:solidFill>
              <a:srgbClr val="FAF3F0"/>
            </a:solidFill>
          </p:spPr>
        </p:sp>
      </p:grpSp>
      <p:grpSp>
        <p:nvGrpSpPr>
          <p:cNvPr id="8" name="Group 8"/>
          <p:cNvGrpSpPr/>
          <p:nvPr/>
        </p:nvGrpSpPr>
        <p:grpSpPr>
          <a:xfrm>
            <a:off x="-12075093" y="9258300"/>
            <a:ext cx="16230600" cy="805180"/>
            <a:chOff x="0" y="0"/>
            <a:chExt cx="21640800" cy="1073573"/>
          </a:xfrm>
        </p:grpSpPr>
        <p:sp>
          <p:nvSpPr>
            <p:cNvPr id="9" name="TextBox 9"/>
            <p:cNvSpPr txBox="1"/>
            <p:nvPr/>
          </p:nvSpPr>
          <p:spPr>
            <a:xfrm>
              <a:off x="1195143" y="450850"/>
              <a:ext cx="20445657" cy="622723"/>
            </a:xfrm>
            <a:prstGeom prst="rect">
              <a:avLst/>
            </a:prstGeom>
          </p:spPr>
          <p:txBody>
            <a:bodyPr lIns="0" tIns="0" rIns="0" bIns="0" rtlCol="0" anchor="t">
              <a:spAutoFit/>
            </a:bodyPr>
            <a:lstStyle/>
            <a:p>
              <a:pPr algn="r">
                <a:lnSpc>
                  <a:spcPts val="3919"/>
                </a:lnSpc>
              </a:pPr>
              <a:r>
                <a:rPr lang="en-US" sz="2800" spc="224">
                  <a:solidFill>
                    <a:srgbClr val="844057"/>
                  </a:solidFill>
                  <a:latin typeface="Rosario"/>
                </a:rPr>
                <a:t>POR CANDAI CALMON</a:t>
              </a:r>
            </a:p>
          </p:txBody>
        </p:sp>
        <p:sp>
          <p:nvSpPr>
            <p:cNvPr id="10" name="AutoShape 10"/>
            <p:cNvSpPr/>
            <p:nvPr/>
          </p:nvSpPr>
          <p:spPr>
            <a:xfrm>
              <a:off x="0" y="0"/>
              <a:ext cx="21640800" cy="50800"/>
            </a:xfrm>
            <a:prstGeom prst="rect">
              <a:avLst/>
            </a:prstGeom>
            <a:solidFill>
              <a:srgbClr val="FAF3F0"/>
            </a:solidFill>
          </p:spPr>
        </p:sp>
      </p:grpSp>
      <p:sp>
        <p:nvSpPr>
          <p:cNvPr id="11" name="TextBox 11"/>
          <p:cNvSpPr txBox="1"/>
          <p:nvPr/>
        </p:nvSpPr>
        <p:spPr>
          <a:xfrm>
            <a:off x="5927873" y="2893060"/>
            <a:ext cx="6432254" cy="4443730"/>
          </a:xfrm>
          <a:prstGeom prst="rect">
            <a:avLst/>
          </a:prstGeom>
        </p:spPr>
        <p:txBody>
          <a:bodyPr lIns="0" tIns="0" rIns="0" bIns="0" rtlCol="0" anchor="t">
            <a:spAutoFit/>
          </a:bodyPr>
          <a:lstStyle/>
          <a:p>
            <a:pPr>
              <a:lnSpc>
                <a:spcPts val="3919"/>
              </a:lnSpc>
            </a:pPr>
            <a:r>
              <a:rPr lang="en-US" sz="2800">
                <a:solidFill>
                  <a:srgbClr val="844057"/>
                </a:solidFill>
                <a:latin typeface="Rosario"/>
              </a:rPr>
              <a:t>dos olhos de mim d'água</a:t>
            </a:r>
          </a:p>
          <a:p>
            <a:pPr>
              <a:lnSpc>
                <a:spcPts val="3919"/>
              </a:lnSpc>
            </a:pPr>
            <a:r>
              <a:rPr lang="en-US" sz="2800">
                <a:solidFill>
                  <a:srgbClr val="844057"/>
                </a:solidFill>
                <a:latin typeface="Rosario"/>
              </a:rPr>
              <a:t>vejo mulheres e úteros </a:t>
            </a:r>
          </a:p>
          <a:p>
            <a:pPr>
              <a:lnSpc>
                <a:spcPts val="3919"/>
              </a:lnSpc>
            </a:pPr>
            <a:r>
              <a:rPr lang="en-US" sz="2800">
                <a:solidFill>
                  <a:srgbClr val="844057"/>
                </a:solidFill>
                <a:latin typeface="Rosario"/>
              </a:rPr>
              <a:t>que correm a favor-contra-vento</a:t>
            </a:r>
          </a:p>
          <a:p>
            <a:pPr>
              <a:lnSpc>
                <a:spcPts val="3919"/>
              </a:lnSpc>
            </a:pPr>
            <a:r>
              <a:rPr lang="en-US" sz="2800">
                <a:solidFill>
                  <a:srgbClr val="844057"/>
                </a:solidFill>
                <a:latin typeface="Rosario"/>
              </a:rPr>
              <a:t>despindo de si mesmas as loucuras </a:t>
            </a:r>
          </a:p>
          <a:p>
            <a:pPr>
              <a:lnSpc>
                <a:spcPts val="3919"/>
              </a:lnSpc>
            </a:pPr>
            <a:r>
              <a:rPr lang="en-US" sz="2800">
                <a:solidFill>
                  <a:srgbClr val="844057"/>
                </a:solidFill>
                <a:latin typeface="Rosario"/>
              </a:rPr>
              <a:t>das memórias e belezas deste lugar </a:t>
            </a:r>
          </a:p>
          <a:p>
            <a:pPr>
              <a:lnSpc>
                <a:spcPts val="3919"/>
              </a:lnSpc>
            </a:pPr>
            <a:r>
              <a:rPr lang="en-US" sz="2800">
                <a:solidFill>
                  <a:srgbClr val="844057"/>
                </a:solidFill>
                <a:latin typeface="Rosario"/>
              </a:rPr>
              <a:t>para nós tudo que é vivo é vida </a:t>
            </a:r>
          </a:p>
          <a:p>
            <a:pPr>
              <a:lnSpc>
                <a:spcPts val="3919"/>
              </a:lnSpc>
            </a:pPr>
            <a:r>
              <a:rPr lang="en-US" sz="2800">
                <a:solidFill>
                  <a:srgbClr val="844057"/>
                </a:solidFill>
                <a:latin typeface="Rosario"/>
              </a:rPr>
              <a:t>dessas simplesas que compõem a morte</a:t>
            </a:r>
          </a:p>
          <a:p>
            <a:pPr>
              <a:lnSpc>
                <a:spcPts val="3919"/>
              </a:lnSpc>
            </a:pPr>
            <a:endParaRPr lang="en-US" sz="2800">
              <a:solidFill>
                <a:srgbClr val="844057"/>
              </a:solidFill>
              <a:latin typeface="Rosario"/>
            </a:endParaRPr>
          </a:p>
          <a:p>
            <a:pPr>
              <a:lnSpc>
                <a:spcPts val="3919"/>
              </a:lnSpc>
            </a:pPr>
            <a:endParaRPr lang="en-US" sz="2800">
              <a:solidFill>
                <a:srgbClr val="844057"/>
              </a:solidFill>
              <a:latin typeface="Rosario"/>
            </a:endParaRPr>
          </a:p>
        </p:txBody>
      </p:sp>
      <p:sp>
        <p:nvSpPr>
          <p:cNvPr id="12" name="TextBox 12"/>
          <p:cNvSpPr txBox="1"/>
          <p:nvPr/>
        </p:nvSpPr>
        <p:spPr>
          <a:xfrm>
            <a:off x="12934549" y="5309870"/>
            <a:ext cx="4802088" cy="3948430"/>
          </a:xfrm>
          <a:prstGeom prst="rect">
            <a:avLst/>
          </a:prstGeom>
        </p:spPr>
        <p:txBody>
          <a:bodyPr lIns="0" tIns="0" rIns="0" bIns="0" rtlCol="0" anchor="t">
            <a:spAutoFit/>
          </a:bodyPr>
          <a:lstStyle/>
          <a:p>
            <a:pPr>
              <a:lnSpc>
                <a:spcPts val="3919"/>
              </a:lnSpc>
            </a:pPr>
            <a:r>
              <a:rPr lang="en-US" sz="2800">
                <a:solidFill>
                  <a:srgbClr val="844057"/>
                </a:solidFill>
                <a:latin typeface="Rosario"/>
              </a:rPr>
              <a:t>dos olhos de mim d'água</a:t>
            </a:r>
          </a:p>
          <a:p>
            <a:pPr>
              <a:lnSpc>
                <a:spcPts val="3919"/>
              </a:lnSpc>
            </a:pPr>
            <a:r>
              <a:rPr lang="en-US" sz="2800">
                <a:solidFill>
                  <a:srgbClr val="844057"/>
                </a:solidFill>
                <a:latin typeface="Rosario"/>
              </a:rPr>
              <a:t>vejo meu povo de cor feminina</a:t>
            </a:r>
          </a:p>
          <a:p>
            <a:pPr>
              <a:lnSpc>
                <a:spcPts val="3919"/>
              </a:lnSpc>
            </a:pPr>
            <a:r>
              <a:rPr lang="en-US" sz="2800">
                <a:solidFill>
                  <a:srgbClr val="844057"/>
                </a:solidFill>
                <a:latin typeface="Rosario"/>
              </a:rPr>
              <a:t>de cor intuitiva</a:t>
            </a:r>
          </a:p>
          <a:p>
            <a:pPr>
              <a:lnSpc>
                <a:spcPts val="3919"/>
              </a:lnSpc>
            </a:pPr>
            <a:r>
              <a:rPr lang="en-US" sz="2800">
                <a:solidFill>
                  <a:srgbClr val="844057"/>
                </a:solidFill>
                <a:latin typeface="Rosario"/>
              </a:rPr>
              <a:t>dançando as beiras dos seus</a:t>
            </a:r>
          </a:p>
          <a:p>
            <a:pPr>
              <a:lnSpc>
                <a:spcPts val="3919"/>
              </a:lnSpc>
            </a:pPr>
            <a:r>
              <a:rPr lang="en-US" sz="2800">
                <a:solidFill>
                  <a:srgbClr val="844057"/>
                </a:solidFill>
                <a:latin typeface="Rosario"/>
              </a:rPr>
              <a:t>próprios pés</a:t>
            </a:r>
          </a:p>
          <a:p>
            <a:pPr>
              <a:lnSpc>
                <a:spcPts val="3919"/>
              </a:lnSpc>
            </a:pPr>
            <a:r>
              <a:rPr lang="en-US" sz="2800">
                <a:solidFill>
                  <a:srgbClr val="844057"/>
                </a:solidFill>
                <a:latin typeface="Rosario"/>
              </a:rPr>
              <a:t>segurando o caos nas entranhas</a:t>
            </a:r>
          </a:p>
          <a:p>
            <a:pPr>
              <a:lnSpc>
                <a:spcPts val="3919"/>
              </a:lnSpc>
            </a:pPr>
            <a:r>
              <a:rPr lang="en-US" sz="2800">
                <a:solidFill>
                  <a:srgbClr val="844057"/>
                </a:solidFill>
                <a:latin typeface="Rosario"/>
              </a:rPr>
              <a:t>transformado-as em passo</a:t>
            </a:r>
          </a:p>
          <a:p>
            <a:pPr>
              <a:lnSpc>
                <a:spcPts val="3919"/>
              </a:lnSpc>
            </a:pPr>
            <a:r>
              <a:rPr lang="en-US" sz="2800">
                <a:solidFill>
                  <a:srgbClr val="844057"/>
                </a:solidFill>
                <a:latin typeface="Rosario"/>
              </a:rPr>
              <a:t>adiante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9850" b="19850"/>
          <a:stretch>
            <a:fillRect/>
          </a:stretch>
        </p:blipFill>
        <p:spPr>
          <a:xfrm>
            <a:off x="0" y="4792258"/>
            <a:ext cx="6834401" cy="5494742"/>
          </a:xfrm>
          <a:prstGeom prst="rect">
            <a:avLst/>
          </a:prstGeom>
        </p:spPr>
      </p:pic>
      <p:pic>
        <p:nvPicPr>
          <p:cNvPr id="3" name="Picture 3"/>
          <p:cNvPicPr>
            <a:picLocks noChangeAspect="1"/>
          </p:cNvPicPr>
          <p:nvPr/>
        </p:nvPicPr>
        <p:blipFill>
          <a:blip r:embed="rId3"/>
          <a:srcRect t="20002" b="20002"/>
          <a:stretch>
            <a:fillRect/>
          </a:stretch>
        </p:blipFill>
        <p:spPr>
          <a:xfrm>
            <a:off x="11419062" y="4792258"/>
            <a:ext cx="6868938" cy="5494742"/>
          </a:xfrm>
          <a:prstGeom prst="rect">
            <a:avLst/>
          </a:prstGeom>
        </p:spPr>
      </p:pic>
      <p:pic>
        <p:nvPicPr>
          <p:cNvPr id="4" name="Picture 4"/>
          <p:cNvPicPr>
            <a:picLocks noChangeAspect="1"/>
          </p:cNvPicPr>
          <p:nvPr/>
        </p:nvPicPr>
        <p:blipFill>
          <a:blip r:embed="rId4"/>
          <a:srcRect l="3121" r="3121"/>
          <a:stretch>
            <a:fillRect/>
          </a:stretch>
        </p:blipFill>
        <p:spPr>
          <a:xfrm>
            <a:off x="5709531" y="0"/>
            <a:ext cx="6868938" cy="5494742"/>
          </a:xfrm>
          <a:prstGeom prst="rect">
            <a:avLst/>
          </a:prstGeom>
        </p:spPr>
      </p:pic>
      <p:pic>
        <p:nvPicPr>
          <p:cNvPr id="5" name="Picture 5"/>
          <p:cNvPicPr>
            <a:picLocks noChangeAspect="1"/>
          </p:cNvPicPr>
          <p:nvPr/>
        </p:nvPicPr>
        <p:blipFill>
          <a:blip r:embed="rId5"/>
          <a:srcRect t="13910" b="13910"/>
          <a:stretch>
            <a:fillRect/>
          </a:stretch>
        </p:blipFill>
        <p:spPr>
          <a:xfrm>
            <a:off x="0" y="0"/>
            <a:ext cx="5709531" cy="5494742"/>
          </a:xfrm>
          <a:prstGeom prst="rect">
            <a:avLst/>
          </a:prstGeom>
        </p:spPr>
      </p:pic>
      <p:pic>
        <p:nvPicPr>
          <p:cNvPr id="6" name="Picture 6"/>
          <p:cNvPicPr>
            <a:picLocks noChangeAspect="1"/>
          </p:cNvPicPr>
          <p:nvPr/>
        </p:nvPicPr>
        <p:blipFill>
          <a:blip r:embed="rId6"/>
          <a:srcRect t="3856" b="23965"/>
          <a:stretch>
            <a:fillRect/>
          </a:stretch>
        </p:blipFill>
        <p:spPr>
          <a:xfrm>
            <a:off x="5709531" y="5143500"/>
            <a:ext cx="5709531" cy="5494742"/>
          </a:xfrm>
          <a:prstGeom prst="rect">
            <a:avLst/>
          </a:prstGeom>
        </p:spPr>
      </p:pic>
      <p:pic>
        <p:nvPicPr>
          <p:cNvPr id="7" name="Picture 7"/>
          <p:cNvPicPr>
            <a:picLocks noChangeAspect="1"/>
          </p:cNvPicPr>
          <p:nvPr/>
        </p:nvPicPr>
        <p:blipFill>
          <a:blip r:embed="rId7"/>
          <a:srcRect l="3357" r="3357"/>
          <a:stretch>
            <a:fillRect/>
          </a:stretch>
        </p:blipFill>
        <p:spPr>
          <a:xfrm>
            <a:off x="11453599" y="0"/>
            <a:ext cx="6834401" cy="5494742"/>
          </a:xfrm>
          <a:prstGeom prst="rect">
            <a:avLst/>
          </a:prstGeom>
        </p:spPr>
      </p:pic>
      <p:pic>
        <p:nvPicPr>
          <p:cNvPr id="8" name="Picture 6"/>
          <p:cNvPicPr>
            <a:picLocks noChangeAspect="1"/>
          </p:cNvPicPr>
          <p:nvPr/>
        </p:nvPicPr>
        <p:blipFill>
          <a:blip r:embed="rId6"/>
          <a:srcRect t="3856" b="23965"/>
          <a:stretch>
            <a:fillRect/>
          </a:stretch>
        </p:blipFill>
        <p:spPr>
          <a:xfrm>
            <a:off x="5861931" y="5295900"/>
            <a:ext cx="5709531" cy="549474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AutoShape 2"/>
          <p:cNvSpPr/>
          <p:nvPr/>
        </p:nvSpPr>
        <p:spPr>
          <a:xfrm>
            <a:off x="-419100" y="-914400"/>
            <a:ext cx="4267200" cy="11582400"/>
          </a:xfrm>
          <a:prstGeom prst="rect">
            <a:avLst/>
          </a:prstGeom>
          <a:solidFill>
            <a:srgbClr val="844057"/>
          </a:solidFill>
        </p:spPr>
      </p:sp>
      <p:grpSp>
        <p:nvGrpSpPr>
          <p:cNvPr id="3" name="Group 3"/>
          <p:cNvGrpSpPr/>
          <p:nvPr/>
        </p:nvGrpSpPr>
        <p:grpSpPr>
          <a:xfrm>
            <a:off x="1028700" y="1028700"/>
            <a:ext cx="16230600" cy="1495425"/>
            <a:chOff x="0" y="0"/>
            <a:chExt cx="21640800" cy="1993900"/>
          </a:xfrm>
        </p:grpSpPr>
        <p:sp>
          <p:nvSpPr>
            <p:cNvPr id="4" name="TextBox 4"/>
            <p:cNvSpPr txBox="1"/>
            <p:nvPr/>
          </p:nvSpPr>
          <p:spPr>
            <a:xfrm>
              <a:off x="9938975" y="0"/>
              <a:ext cx="11701825" cy="1447800"/>
            </a:xfrm>
            <a:prstGeom prst="rect">
              <a:avLst/>
            </a:prstGeom>
          </p:spPr>
          <p:txBody>
            <a:bodyPr lIns="0" tIns="0" rIns="0" bIns="0" rtlCol="0" anchor="t">
              <a:spAutoFit/>
            </a:bodyPr>
            <a:lstStyle/>
            <a:p>
              <a:pPr algn="r">
                <a:lnSpc>
                  <a:spcPts val="4320"/>
                </a:lnSpc>
              </a:pPr>
              <a:r>
                <a:rPr lang="en-US" sz="3600" spc="144">
                  <a:solidFill>
                    <a:srgbClr val="844057"/>
                  </a:solidFill>
                  <a:latin typeface="Rosario"/>
                </a:rPr>
                <a:t>Ludmila Pimentel por Adriana Bamberg, Danilo Ferreira, João Perene </a:t>
              </a:r>
            </a:p>
          </p:txBody>
        </p:sp>
        <p:sp>
          <p:nvSpPr>
            <p:cNvPr id="5" name="AutoShape 5"/>
            <p:cNvSpPr/>
            <p:nvPr/>
          </p:nvSpPr>
          <p:spPr>
            <a:xfrm>
              <a:off x="0" y="1943100"/>
              <a:ext cx="21640800" cy="50800"/>
            </a:xfrm>
            <a:prstGeom prst="rect">
              <a:avLst/>
            </a:prstGeom>
            <a:solidFill>
              <a:srgbClr val="844057"/>
            </a:solidFill>
          </p:spPr>
        </p:sp>
      </p:grpSp>
      <p:sp>
        <p:nvSpPr>
          <p:cNvPr id="6" name="TextBox 6"/>
          <p:cNvSpPr txBox="1"/>
          <p:nvPr/>
        </p:nvSpPr>
        <p:spPr>
          <a:xfrm>
            <a:off x="4409424" y="4452571"/>
            <a:ext cx="12849876" cy="3166110"/>
          </a:xfrm>
          <a:prstGeom prst="rect">
            <a:avLst/>
          </a:prstGeom>
        </p:spPr>
        <p:txBody>
          <a:bodyPr lIns="0" tIns="0" rIns="0" bIns="0" rtlCol="0" anchor="t">
            <a:spAutoFit/>
          </a:bodyPr>
          <a:lstStyle/>
          <a:p>
            <a:pPr algn="just">
              <a:lnSpc>
                <a:spcPts val="5040"/>
              </a:lnSpc>
            </a:pPr>
            <a:r>
              <a:rPr lang="en-US" sz="3600">
                <a:solidFill>
                  <a:srgbClr val="844057"/>
                </a:solidFill>
                <a:latin typeface="Rosario"/>
              </a:rPr>
              <a:t>Abordou tecnologia, falou que através de registros de vídeos pode-se ter uma longevidade, pode-se estar em festivais sem custo, podemos nos reinventar. Criar arquivos do próprio corpo. Perspectiva de se reinventar. Desconfigurar o corpo através de autores, outras formas/possibilidades de se dançar.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1028700" y="981075"/>
            <a:ext cx="8115300" cy="8956364"/>
          </a:xfrm>
          <a:prstGeom prst="rect">
            <a:avLst/>
          </a:prstGeom>
        </p:spPr>
        <p:txBody>
          <a:bodyPr lIns="0" tIns="0" rIns="0" bIns="0" rtlCol="0" anchor="t">
            <a:spAutoFit/>
          </a:bodyPr>
          <a:lstStyle/>
          <a:p>
            <a:pPr>
              <a:lnSpc>
                <a:spcPts val="3359"/>
              </a:lnSpc>
            </a:pPr>
            <a:r>
              <a:rPr lang="en-US" sz="2399">
                <a:solidFill>
                  <a:srgbClr val="844057"/>
                </a:solidFill>
                <a:latin typeface="Rosario"/>
              </a:rPr>
              <a:t>É com desconfiança que sigo na dança</a:t>
            </a:r>
          </a:p>
          <a:p>
            <a:pPr>
              <a:lnSpc>
                <a:spcPts val="3359"/>
              </a:lnSpc>
            </a:pPr>
            <a:r>
              <a:rPr lang="en-US" sz="2399">
                <a:solidFill>
                  <a:srgbClr val="844057"/>
                </a:solidFill>
                <a:latin typeface="Rosario"/>
              </a:rPr>
              <a:t>Mas como tratar a relevância de uma mudança</a:t>
            </a:r>
          </a:p>
          <a:p>
            <a:pPr>
              <a:lnSpc>
                <a:spcPts val="3359"/>
              </a:lnSpc>
            </a:pPr>
            <a:r>
              <a:rPr lang="en-US" sz="2399">
                <a:solidFill>
                  <a:srgbClr val="844057"/>
                </a:solidFill>
                <a:latin typeface="Rosario"/>
              </a:rPr>
              <a:t>Trocar o palco pela tela</a:t>
            </a:r>
          </a:p>
          <a:p>
            <a:pPr>
              <a:lnSpc>
                <a:spcPts val="3359"/>
              </a:lnSpc>
            </a:pPr>
            <a:r>
              <a:rPr lang="en-US" sz="2399">
                <a:solidFill>
                  <a:srgbClr val="844057"/>
                </a:solidFill>
                <a:latin typeface="Rosario"/>
              </a:rPr>
              <a:t>Um registro que se faz num tempo bagatela</a:t>
            </a:r>
          </a:p>
          <a:p>
            <a:pPr>
              <a:lnSpc>
                <a:spcPts val="3359"/>
              </a:lnSpc>
            </a:pPr>
            <a:r>
              <a:rPr lang="en-US" sz="2399">
                <a:solidFill>
                  <a:srgbClr val="844057"/>
                </a:solidFill>
                <a:latin typeface="Rosario"/>
              </a:rPr>
              <a:t>E então se pode viajar o mundo</a:t>
            </a:r>
          </a:p>
          <a:p>
            <a:pPr>
              <a:lnSpc>
                <a:spcPts val="3359"/>
              </a:lnSpc>
            </a:pPr>
            <a:r>
              <a:rPr lang="en-US" sz="2399">
                <a:solidFill>
                  <a:srgbClr val="844057"/>
                </a:solidFill>
                <a:latin typeface="Rosario"/>
              </a:rPr>
              <a:t>Sem tanto custo e dançar em festivais</a:t>
            </a:r>
          </a:p>
          <a:p>
            <a:pPr>
              <a:lnSpc>
                <a:spcPts val="3359"/>
              </a:lnSpc>
            </a:pPr>
            <a:r>
              <a:rPr lang="en-US" sz="2399">
                <a:solidFill>
                  <a:srgbClr val="844057"/>
                </a:solidFill>
                <a:latin typeface="Rosario"/>
              </a:rPr>
              <a:t>Coisa que não pensei jamais</a:t>
            </a:r>
          </a:p>
          <a:p>
            <a:pPr>
              <a:lnSpc>
                <a:spcPts val="3359"/>
              </a:lnSpc>
            </a:pPr>
            <a:r>
              <a:rPr lang="en-US" sz="2399">
                <a:solidFill>
                  <a:srgbClr val="844057"/>
                </a:solidFill>
                <a:latin typeface="Rosario"/>
              </a:rPr>
              <a:t>Sem a presença física</a:t>
            </a:r>
          </a:p>
          <a:p>
            <a:pPr>
              <a:lnSpc>
                <a:spcPts val="3359"/>
              </a:lnSpc>
            </a:pPr>
            <a:r>
              <a:rPr lang="en-US" sz="2399">
                <a:solidFill>
                  <a:srgbClr val="844057"/>
                </a:solidFill>
                <a:latin typeface="Rosario"/>
              </a:rPr>
              <a:t>Quase não me apetece</a:t>
            </a:r>
          </a:p>
          <a:p>
            <a:pPr>
              <a:lnSpc>
                <a:spcPts val="3359"/>
              </a:lnSpc>
            </a:pPr>
            <a:r>
              <a:rPr lang="en-US" sz="2399">
                <a:solidFill>
                  <a:srgbClr val="844057"/>
                </a:solidFill>
                <a:latin typeface="Rosario"/>
              </a:rPr>
              <a:t>Mas o fato de prolongar a carreira na dança me enobrece</a:t>
            </a:r>
          </a:p>
          <a:p>
            <a:pPr>
              <a:lnSpc>
                <a:spcPts val="3359"/>
              </a:lnSpc>
            </a:pPr>
            <a:r>
              <a:rPr lang="en-US" sz="2399">
                <a:solidFill>
                  <a:srgbClr val="844057"/>
                </a:solidFill>
                <a:latin typeface="Rosario"/>
              </a:rPr>
              <a:t>Os caminhos ditados quase me enlouquece</a:t>
            </a:r>
          </a:p>
          <a:p>
            <a:pPr>
              <a:lnSpc>
                <a:spcPts val="3359"/>
              </a:lnSpc>
            </a:pPr>
            <a:r>
              <a:rPr lang="en-US" sz="2399">
                <a:solidFill>
                  <a:srgbClr val="844057"/>
                </a:solidFill>
                <a:latin typeface="Rosario"/>
              </a:rPr>
              <a:t>Mas no fim o que ficou foi como se reinventar</a:t>
            </a:r>
          </a:p>
          <a:p>
            <a:pPr>
              <a:lnSpc>
                <a:spcPts val="3359"/>
              </a:lnSpc>
            </a:pPr>
            <a:r>
              <a:rPr lang="en-US" sz="2399">
                <a:solidFill>
                  <a:srgbClr val="844057"/>
                </a:solidFill>
                <a:latin typeface="Rosario"/>
              </a:rPr>
              <a:t>Tudo para dançar</a:t>
            </a:r>
          </a:p>
          <a:p>
            <a:pPr>
              <a:lnSpc>
                <a:spcPts val="3359"/>
              </a:lnSpc>
            </a:pPr>
            <a:r>
              <a:rPr lang="en-US" sz="2399">
                <a:solidFill>
                  <a:srgbClr val="844057"/>
                </a:solidFill>
                <a:latin typeface="Rosario"/>
              </a:rPr>
              <a:t>E permanecer na dança osso</a:t>
            </a:r>
          </a:p>
          <a:p>
            <a:pPr>
              <a:lnSpc>
                <a:spcPts val="3359"/>
              </a:lnSpc>
            </a:pPr>
            <a:r>
              <a:rPr lang="en-US" sz="2399">
                <a:solidFill>
                  <a:srgbClr val="844057"/>
                </a:solidFill>
                <a:latin typeface="Rosario"/>
              </a:rPr>
              <a:t>Não vou parar no fosso</a:t>
            </a:r>
          </a:p>
          <a:p>
            <a:pPr>
              <a:lnSpc>
                <a:spcPts val="3359"/>
              </a:lnSpc>
            </a:pPr>
            <a:r>
              <a:rPr lang="en-US" sz="2399">
                <a:solidFill>
                  <a:srgbClr val="844057"/>
                </a:solidFill>
                <a:latin typeface="Rosario"/>
              </a:rPr>
              <a:t>Mas minha tecnologia é ainda analógica</a:t>
            </a:r>
          </a:p>
          <a:p>
            <a:pPr>
              <a:lnSpc>
                <a:spcPts val="3359"/>
              </a:lnSpc>
            </a:pPr>
            <a:r>
              <a:rPr lang="en-US" sz="2399">
                <a:solidFill>
                  <a:srgbClr val="844057"/>
                </a:solidFill>
                <a:latin typeface="Rosario"/>
              </a:rPr>
              <a:t>Para que tanta logica</a:t>
            </a:r>
          </a:p>
          <a:p>
            <a:pPr>
              <a:lnSpc>
                <a:spcPts val="3359"/>
              </a:lnSpc>
            </a:pPr>
            <a:r>
              <a:rPr lang="en-US" sz="2399">
                <a:solidFill>
                  <a:srgbClr val="844057"/>
                </a:solidFill>
                <a:latin typeface="Rosario"/>
              </a:rPr>
              <a:t>Se o caminho as vezes te fazer cair</a:t>
            </a:r>
          </a:p>
          <a:p>
            <a:pPr>
              <a:lnSpc>
                <a:spcPts val="3359"/>
              </a:lnSpc>
            </a:pPr>
            <a:r>
              <a:rPr lang="en-US" sz="2399">
                <a:solidFill>
                  <a:srgbClr val="844057"/>
                </a:solidFill>
                <a:latin typeface="Rosario"/>
              </a:rPr>
              <a:t>E no momento seguinte rir</a:t>
            </a:r>
          </a:p>
          <a:p>
            <a:pPr>
              <a:lnSpc>
                <a:spcPts val="3359"/>
              </a:lnSpc>
            </a:pPr>
            <a:r>
              <a:rPr lang="en-US" sz="2399">
                <a:solidFill>
                  <a:srgbClr val="844057"/>
                </a:solidFill>
                <a:latin typeface="Rosario"/>
              </a:rPr>
              <a:t>Sigamos</a:t>
            </a:r>
          </a:p>
          <a:p>
            <a:pPr>
              <a:lnSpc>
                <a:spcPts val="1211"/>
              </a:lnSpc>
            </a:pPr>
            <a:endParaRPr lang="en-US" sz="2399">
              <a:solidFill>
                <a:srgbClr val="844057"/>
              </a:solidFill>
              <a:latin typeface="Rosario"/>
            </a:endParaRPr>
          </a:p>
          <a:p>
            <a:pPr>
              <a:lnSpc>
                <a:spcPts val="1211"/>
              </a:lnSpc>
            </a:pPr>
            <a:endParaRPr lang="en-US" sz="2399">
              <a:solidFill>
                <a:srgbClr val="844057"/>
              </a:solidFill>
              <a:latin typeface="Rosario"/>
            </a:endParaRPr>
          </a:p>
          <a:p>
            <a:pPr algn="l">
              <a:lnSpc>
                <a:spcPts val="1211"/>
              </a:lnSpc>
            </a:pPr>
            <a:endParaRPr lang="en-US" sz="2399">
              <a:solidFill>
                <a:srgbClr val="844057"/>
              </a:solidFill>
              <a:latin typeface="Rosario"/>
            </a:endParaRPr>
          </a:p>
        </p:txBody>
      </p:sp>
      <p:sp>
        <p:nvSpPr>
          <p:cNvPr id="3" name="AutoShape 3"/>
          <p:cNvSpPr/>
          <p:nvPr/>
        </p:nvSpPr>
        <p:spPr>
          <a:xfrm>
            <a:off x="10744200" y="-419100"/>
            <a:ext cx="6515100" cy="9677400"/>
          </a:xfrm>
          <a:prstGeom prst="rect">
            <a:avLst/>
          </a:prstGeom>
          <a:solidFill>
            <a:srgbClr val="844057"/>
          </a:solidFill>
        </p:spPr>
      </p:sp>
      <p:sp>
        <p:nvSpPr>
          <p:cNvPr id="4" name="TextBox 4"/>
          <p:cNvSpPr txBox="1"/>
          <p:nvPr/>
        </p:nvSpPr>
        <p:spPr>
          <a:xfrm>
            <a:off x="10775082" y="3914775"/>
            <a:ext cx="6453336" cy="777240"/>
          </a:xfrm>
          <a:prstGeom prst="rect">
            <a:avLst/>
          </a:prstGeom>
        </p:spPr>
        <p:txBody>
          <a:bodyPr lIns="0" tIns="0" rIns="0" bIns="0" rtlCol="0" anchor="t">
            <a:spAutoFit/>
          </a:bodyPr>
          <a:lstStyle/>
          <a:p>
            <a:pPr algn="ctr">
              <a:lnSpc>
                <a:spcPts val="6240"/>
              </a:lnSpc>
              <a:spcBef>
                <a:spcPct val="0"/>
              </a:spcBef>
            </a:pPr>
            <a:r>
              <a:rPr lang="en-US" sz="4800" spc="480">
                <a:solidFill>
                  <a:srgbClr val="FAF3F0"/>
                </a:solidFill>
                <a:latin typeface="Rosario"/>
              </a:rPr>
              <a:t>LUDMILA PIMENTEL</a:t>
            </a:r>
          </a:p>
        </p:txBody>
      </p:sp>
      <p:sp>
        <p:nvSpPr>
          <p:cNvPr id="5" name="TextBox 5"/>
          <p:cNvSpPr txBox="1"/>
          <p:nvPr/>
        </p:nvSpPr>
        <p:spPr>
          <a:xfrm>
            <a:off x="10720499" y="7781925"/>
            <a:ext cx="6515100" cy="485775"/>
          </a:xfrm>
          <a:prstGeom prst="rect">
            <a:avLst/>
          </a:prstGeom>
        </p:spPr>
        <p:txBody>
          <a:bodyPr lIns="0" tIns="0" rIns="0" bIns="0" rtlCol="0" anchor="t">
            <a:spAutoFit/>
          </a:bodyPr>
          <a:lstStyle/>
          <a:p>
            <a:pPr algn="ctr">
              <a:lnSpc>
                <a:spcPts val="3900"/>
              </a:lnSpc>
              <a:spcBef>
                <a:spcPct val="0"/>
              </a:spcBef>
            </a:pPr>
            <a:r>
              <a:rPr lang="en-US" sz="3000" spc="300">
                <a:solidFill>
                  <a:srgbClr val="FAF3F0"/>
                </a:solidFill>
                <a:latin typeface="Rosario"/>
              </a:rPr>
              <a:t>POR TUTTO GOMES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384163" y="2745230"/>
            <a:ext cx="15875137" cy="5953692"/>
            <a:chOff x="0" y="0"/>
            <a:chExt cx="21166850" cy="7938256"/>
          </a:xfrm>
        </p:grpSpPr>
        <p:sp>
          <p:nvSpPr>
            <p:cNvPr id="3" name="TextBox 3"/>
            <p:cNvSpPr txBox="1"/>
            <p:nvPr/>
          </p:nvSpPr>
          <p:spPr>
            <a:xfrm>
              <a:off x="0" y="0"/>
              <a:ext cx="21166850" cy="723900"/>
            </a:xfrm>
            <a:prstGeom prst="rect">
              <a:avLst/>
            </a:prstGeom>
          </p:spPr>
          <p:txBody>
            <a:bodyPr lIns="0" tIns="0" rIns="0" bIns="0" rtlCol="0" anchor="t">
              <a:spAutoFit/>
            </a:bodyPr>
            <a:lstStyle/>
            <a:p>
              <a:pPr algn="l">
                <a:lnSpc>
                  <a:spcPts val="4320"/>
                </a:lnSpc>
              </a:pPr>
              <a:endParaRPr/>
            </a:p>
          </p:txBody>
        </p:sp>
        <p:sp>
          <p:nvSpPr>
            <p:cNvPr id="4" name="TextBox 4"/>
            <p:cNvSpPr txBox="1"/>
            <p:nvPr/>
          </p:nvSpPr>
          <p:spPr>
            <a:xfrm>
              <a:off x="0" y="1334680"/>
              <a:ext cx="21166850" cy="6603577"/>
            </a:xfrm>
            <a:prstGeom prst="rect">
              <a:avLst/>
            </a:prstGeom>
          </p:spPr>
          <p:txBody>
            <a:bodyPr lIns="0" tIns="0" rIns="0" bIns="0" rtlCol="0" anchor="t">
              <a:spAutoFit/>
            </a:bodyPr>
            <a:lstStyle/>
            <a:p>
              <a:pPr algn="l">
                <a:lnSpc>
                  <a:spcPts val="4480"/>
                </a:lnSpc>
              </a:pPr>
              <a:r>
                <a:rPr lang="en-US" sz="3200" spc="64">
                  <a:solidFill>
                    <a:srgbClr val="844057"/>
                  </a:solidFill>
                  <a:latin typeface="Rosario"/>
                </a:rPr>
                <a:t>Acessar tais informações me fez pensar sobre a produção artística na Dança de Salão e possível caminhos para vídeos dança usando tal modalidade como matéria prima, porém, seria um outro caminho diferente do abordado na minha pesquisa que se vincula mais aos processos pedagógicos. Nos espaços escolares já utilizo a construção do vídeo dança, pelos alunos, como procedimento para avaliação de processos criativos, mas, ouvir a convidada, que atua neste campo, me estimulou pensar em como propor novas formas para produção feita pelos alunos.</a:t>
              </a:r>
            </a:p>
            <a:p>
              <a:pPr algn="l">
                <a:lnSpc>
                  <a:spcPts val="4480"/>
                </a:lnSpc>
              </a:pPr>
              <a:r>
                <a:rPr lang="en-US" sz="3200" spc="64">
                  <a:solidFill>
                    <a:srgbClr val="844057"/>
                  </a:solidFill>
                  <a:latin typeface="Rosario"/>
                </a:rPr>
                <a:t> </a:t>
              </a:r>
            </a:p>
            <a:p>
              <a:pPr algn="l">
                <a:lnSpc>
                  <a:spcPts val="3919"/>
                </a:lnSpc>
              </a:pPr>
              <a:endParaRPr lang="en-US" sz="3200" spc="64">
                <a:solidFill>
                  <a:srgbClr val="844057"/>
                </a:solidFill>
                <a:latin typeface="Rosario"/>
              </a:endParaRPr>
            </a:p>
          </p:txBody>
        </p:sp>
      </p:grpSp>
      <p:sp>
        <p:nvSpPr>
          <p:cNvPr id="5" name="AutoShape 5"/>
          <p:cNvSpPr/>
          <p:nvPr/>
        </p:nvSpPr>
        <p:spPr>
          <a:xfrm>
            <a:off x="-361950" y="-1293370"/>
            <a:ext cx="19011900" cy="4038600"/>
          </a:xfrm>
          <a:prstGeom prst="rect">
            <a:avLst/>
          </a:prstGeom>
          <a:solidFill>
            <a:srgbClr val="844057"/>
          </a:solidFill>
        </p:spPr>
      </p:sp>
      <p:grpSp>
        <p:nvGrpSpPr>
          <p:cNvPr id="6" name="Group 6"/>
          <p:cNvGrpSpPr/>
          <p:nvPr/>
        </p:nvGrpSpPr>
        <p:grpSpPr>
          <a:xfrm>
            <a:off x="1028700" y="9220200"/>
            <a:ext cx="16230600" cy="739140"/>
            <a:chOff x="0" y="0"/>
            <a:chExt cx="21640800" cy="985520"/>
          </a:xfrm>
        </p:grpSpPr>
        <p:sp>
          <p:nvSpPr>
            <p:cNvPr id="7" name="TextBox 7"/>
            <p:cNvSpPr txBox="1"/>
            <p:nvPr/>
          </p:nvSpPr>
          <p:spPr>
            <a:xfrm>
              <a:off x="585543" y="469900"/>
              <a:ext cx="21055257" cy="515620"/>
            </a:xfrm>
            <a:prstGeom prst="rect">
              <a:avLst/>
            </a:prstGeom>
          </p:spPr>
          <p:txBody>
            <a:bodyPr lIns="0" tIns="0" rIns="0" bIns="0" rtlCol="0" anchor="t">
              <a:spAutoFit/>
            </a:bodyPr>
            <a:lstStyle/>
            <a:p>
              <a:pPr algn="r">
                <a:lnSpc>
                  <a:spcPts val="3359"/>
                </a:lnSpc>
              </a:pPr>
              <a:endParaRPr/>
            </a:p>
          </p:txBody>
        </p:sp>
        <p:sp>
          <p:nvSpPr>
            <p:cNvPr id="8" name="AutoShape 8"/>
            <p:cNvSpPr/>
            <p:nvPr/>
          </p:nvSpPr>
          <p:spPr>
            <a:xfrm>
              <a:off x="0" y="0"/>
              <a:ext cx="21640800" cy="50800"/>
            </a:xfrm>
            <a:prstGeom prst="rect">
              <a:avLst/>
            </a:prstGeom>
            <a:solidFill>
              <a:srgbClr val="844057"/>
            </a:solidFill>
          </p:spPr>
        </p:sp>
      </p:grpSp>
      <p:grpSp>
        <p:nvGrpSpPr>
          <p:cNvPr id="9" name="Group 9"/>
          <p:cNvGrpSpPr/>
          <p:nvPr/>
        </p:nvGrpSpPr>
        <p:grpSpPr>
          <a:xfrm>
            <a:off x="2043370" y="531887"/>
            <a:ext cx="12854142" cy="1838493"/>
            <a:chOff x="0" y="0"/>
            <a:chExt cx="17138855" cy="2451324"/>
          </a:xfrm>
        </p:grpSpPr>
        <p:sp>
          <p:nvSpPr>
            <p:cNvPr id="10" name="TextBox 10"/>
            <p:cNvSpPr txBox="1"/>
            <p:nvPr/>
          </p:nvSpPr>
          <p:spPr>
            <a:xfrm>
              <a:off x="1251135" y="1727424"/>
              <a:ext cx="1463658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Jocélia Freire</a:t>
              </a:r>
            </a:p>
          </p:txBody>
        </p:sp>
        <p:sp>
          <p:nvSpPr>
            <p:cNvPr id="11" name="TextBox 11"/>
            <p:cNvSpPr txBox="1"/>
            <p:nvPr/>
          </p:nvSpPr>
          <p:spPr>
            <a:xfrm>
              <a:off x="0" y="0"/>
              <a:ext cx="17138855" cy="1460500"/>
            </a:xfrm>
            <a:prstGeom prst="rect">
              <a:avLst/>
            </a:prstGeom>
          </p:spPr>
          <p:txBody>
            <a:bodyPr lIns="0" tIns="0" rIns="0" bIns="0" rtlCol="0" anchor="t">
              <a:spAutoFit/>
            </a:bodyPr>
            <a:lstStyle/>
            <a:p>
              <a:pPr algn="ctr">
                <a:lnSpc>
                  <a:spcPts val="8640"/>
                </a:lnSpc>
              </a:pPr>
              <a:r>
                <a:rPr lang="en-US" sz="7200" spc="288">
                  <a:solidFill>
                    <a:srgbClr val="FAF3F0"/>
                  </a:solidFill>
                  <a:latin typeface="Alegreya SC"/>
                </a:rPr>
                <a:t>LUDMILA PIMENTEL</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9850" b="19850"/>
          <a:stretch>
            <a:fillRect/>
          </a:stretch>
        </p:blipFill>
        <p:spPr>
          <a:xfrm>
            <a:off x="5242196" y="1536793"/>
            <a:ext cx="8972097" cy="7213413"/>
          </a:xfrm>
          <a:prstGeom prst="rect">
            <a:avLst/>
          </a:prstGeom>
        </p:spPr>
      </p:pic>
      <p:pic>
        <p:nvPicPr>
          <p:cNvPr id="3" name="Picture 3"/>
          <p:cNvPicPr>
            <a:picLocks noChangeAspect="1"/>
          </p:cNvPicPr>
          <p:nvPr/>
        </p:nvPicPr>
        <p:blipFill>
          <a:blip r:embed="rId3"/>
          <a:srcRect l="3343" r="3371"/>
          <a:stretch>
            <a:fillRect/>
          </a:stretch>
        </p:blipFill>
        <p:spPr>
          <a:xfrm>
            <a:off x="0" y="0"/>
            <a:ext cx="6834401" cy="5494742"/>
          </a:xfrm>
          <a:prstGeom prst="rect">
            <a:avLst/>
          </a:prstGeom>
        </p:spPr>
      </p:pic>
      <p:pic>
        <p:nvPicPr>
          <p:cNvPr id="4" name="Picture 4"/>
          <p:cNvPicPr>
            <a:picLocks noChangeAspect="1"/>
          </p:cNvPicPr>
          <p:nvPr/>
        </p:nvPicPr>
        <p:blipFill>
          <a:blip r:embed="rId4"/>
          <a:srcRect l="3121" r="3121"/>
          <a:stretch>
            <a:fillRect/>
          </a:stretch>
        </p:blipFill>
        <p:spPr>
          <a:xfrm>
            <a:off x="11072526" y="4515050"/>
            <a:ext cx="7215474" cy="577195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0" y="4396105"/>
            <a:ext cx="18288000" cy="6172200"/>
          </a:xfrm>
          <a:prstGeom prst="rect">
            <a:avLst/>
          </a:prstGeom>
          <a:solidFill>
            <a:srgbClr val="FAF3F0"/>
          </a:solidFill>
        </p:spPr>
      </p:sp>
      <p:grpSp>
        <p:nvGrpSpPr>
          <p:cNvPr id="3" name="Group 3"/>
          <p:cNvGrpSpPr/>
          <p:nvPr/>
        </p:nvGrpSpPr>
        <p:grpSpPr>
          <a:xfrm>
            <a:off x="1028700" y="290830"/>
            <a:ext cx="16230600" cy="3219450"/>
            <a:chOff x="0" y="0"/>
            <a:chExt cx="21640800" cy="4292600"/>
          </a:xfrm>
        </p:grpSpPr>
        <p:sp>
          <p:nvSpPr>
            <p:cNvPr id="4" name="TextBox 4"/>
            <p:cNvSpPr txBox="1"/>
            <p:nvPr/>
          </p:nvSpPr>
          <p:spPr>
            <a:xfrm>
              <a:off x="373785" y="-47625"/>
              <a:ext cx="20893230" cy="3648498"/>
            </a:xfrm>
            <a:prstGeom prst="rect">
              <a:avLst/>
            </a:prstGeom>
          </p:spPr>
          <p:txBody>
            <a:bodyPr lIns="0" tIns="0" rIns="0" bIns="0" rtlCol="0" anchor="t">
              <a:spAutoFit/>
            </a:bodyPr>
            <a:lstStyle/>
            <a:p>
              <a:pPr algn="ctr">
                <a:lnSpc>
                  <a:spcPts val="7280"/>
                </a:lnSpc>
              </a:pPr>
              <a:r>
                <a:rPr lang="en-US" sz="5600" spc="336">
                  <a:solidFill>
                    <a:srgbClr val="FAF3F0"/>
                  </a:solidFill>
                  <a:latin typeface="Rosario Bold"/>
                </a:rPr>
                <a:t>TEREZINHA FRÓES BURNHAM </a:t>
              </a:r>
            </a:p>
            <a:p>
              <a:pPr algn="ctr">
                <a:lnSpc>
                  <a:spcPts val="7280"/>
                </a:lnSpc>
              </a:pPr>
              <a:r>
                <a:rPr lang="en-US" sz="5600" spc="336">
                  <a:solidFill>
                    <a:srgbClr val="FAF3F0"/>
                  </a:solidFill>
                  <a:latin typeface="Rosario Bold"/>
                </a:rPr>
                <a:t>E </a:t>
              </a:r>
            </a:p>
            <a:p>
              <a:pPr algn="ctr">
                <a:lnSpc>
                  <a:spcPts val="7280"/>
                </a:lnSpc>
              </a:pPr>
              <a:r>
                <a:rPr lang="en-US" sz="5600" spc="336">
                  <a:solidFill>
                    <a:srgbClr val="FAF3F0"/>
                  </a:solidFill>
                  <a:latin typeface="Rosario Bold"/>
                </a:rPr>
                <a:t>MARIZE SANCHES</a:t>
              </a:r>
            </a:p>
          </p:txBody>
        </p:sp>
        <p:sp>
          <p:nvSpPr>
            <p:cNvPr id="5" name="AutoShape 5"/>
            <p:cNvSpPr/>
            <p:nvPr/>
          </p:nvSpPr>
          <p:spPr>
            <a:xfrm>
              <a:off x="0" y="4241800"/>
              <a:ext cx="21640800" cy="50800"/>
            </a:xfrm>
            <a:prstGeom prst="rect">
              <a:avLst/>
            </a:prstGeom>
            <a:solidFill>
              <a:srgbClr val="FAF3F0"/>
            </a:solidFill>
          </p:spPr>
        </p:sp>
      </p:grpSp>
      <p:grpSp>
        <p:nvGrpSpPr>
          <p:cNvPr id="6" name="Group 6"/>
          <p:cNvGrpSpPr/>
          <p:nvPr/>
        </p:nvGrpSpPr>
        <p:grpSpPr>
          <a:xfrm>
            <a:off x="569455" y="5805805"/>
            <a:ext cx="3710838" cy="2857500"/>
            <a:chOff x="0" y="0"/>
            <a:chExt cx="4947783" cy="3810000"/>
          </a:xfrm>
        </p:grpSpPr>
        <p:sp>
          <p:nvSpPr>
            <p:cNvPr id="7" name="TextBox 7"/>
            <p:cNvSpPr txBox="1"/>
            <p:nvPr/>
          </p:nvSpPr>
          <p:spPr>
            <a:xfrm>
              <a:off x="0" y="-28575"/>
              <a:ext cx="4947783" cy="26193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CONHECIMENTO POPULAR NÃO VALIDADO PELA</a:t>
              </a:r>
            </a:p>
            <a:p>
              <a:pPr algn="ctr">
                <a:lnSpc>
                  <a:spcPts val="3900"/>
                </a:lnSpc>
              </a:pPr>
              <a:r>
                <a:rPr lang="en-US" sz="1200" spc="120">
                  <a:solidFill>
                    <a:srgbClr val="844057"/>
                  </a:solidFill>
                  <a:latin typeface="Arimo"/>
                </a:rPr>
                <a:t>Academia</a:t>
              </a:r>
            </a:p>
          </p:txBody>
        </p:sp>
        <p:sp>
          <p:nvSpPr>
            <p:cNvPr id="8" name="TextBox 8"/>
            <p:cNvSpPr txBox="1"/>
            <p:nvPr/>
          </p:nvSpPr>
          <p:spPr>
            <a:xfrm>
              <a:off x="0" y="3240828"/>
              <a:ext cx="4947783" cy="569172"/>
            </a:xfrm>
            <a:prstGeom prst="rect">
              <a:avLst/>
            </a:prstGeom>
          </p:spPr>
          <p:txBody>
            <a:bodyPr lIns="0" tIns="0" rIns="0" bIns="0" rtlCol="0" anchor="t">
              <a:spAutoFit/>
            </a:bodyPr>
            <a:lstStyle/>
            <a:p>
              <a:pPr algn="ctr">
                <a:lnSpc>
                  <a:spcPts val="3640"/>
                </a:lnSpc>
              </a:pPr>
              <a:endParaRPr/>
            </a:p>
          </p:txBody>
        </p:sp>
      </p:grpSp>
      <p:grpSp>
        <p:nvGrpSpPr>
          <p:cNvPr id="9" name="Group 9"/>
          <p:cNvGrpSpPr/>
          <p:nvPr/>
        </p:nvGrpSpPr>
        <p:grpSpPr>
          <a:xfrm>
            <a:off x="4867783" y="5805805"/>
            <a:ext cx="3710838" cy="2362200"/>
            <a:chOff x="0" y="0"/>
            <a:chExt cx="4947783" cy="3149600"/>
          </a:xfrm>
        </p:grpSpPr>
        <p:sp>
          <p:nvSpPr>
            <p:cNvPr id="10" name="TextBox 10"/>
            <p:cNvSpPr txBox="1"/>
            <p:nvPr/>
          </p:nvSpPr>
          <p:spPr>
            <a:xfrm>
              <a:off x="0" y="-28575"/>
              <a:ext cx="4947783" cy="1958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ESPAÇOS </a:t>
              </a:r>
            </a:p>
            <a:p>
              <a:pPr algn="ctr">
                <a:lnSpc>
                  <a:spcPts val="3900"/>
                </a:lnSpc>
              </a:pPr>
              <a:r>
                <a:rPr lang="en-US" sz="3000" spc="300">
                  <a:solidFill>
                    <a:srgbClr val="844057"/>
                  </a:solidFill>
                  <a:latin typeface="Rosario"/>
                </a:rPr>
                <a:t>DE APRENDIZAGEM</a:t>
              </a:r>
            </a:p>
          </p:txBody>
        </p:sp>
        <p:sp>
          <p:nvSpPr>
            <p:cNvPr id="11" name="TextBox 11"/>
            <p:cNvSpPr txBox="1"/>
            <p:nvPr/>
          </p:nvSpPr>
          <p:spPr>
            <a:xfrm>
              <a:off x="0" y="2580428"/>
              <a:ext cx="4947783" cy="569172"/>
            </a:xfrm>
            <a:prstGeom prst="rect">
              <a:avLst/>
            </a:prstGeom>
          </p:spPr>
          <p:txBody>
            <a:bodyPr lIns="0" tIns="0" rIns="0" bIns="0" rtlCol="0" anchor="t">
              <a:spAutoFit/>
            </a:bodyPr>
            <a:lstStyle/>
            <a:p>
              <a:pPr algn="ctr">
                <a:lnSpc>
                  <a:spcPts val="3640"/>
                </a:lnSpc>
              </a:pPr>
              <a:endParaRPr/>
            </a:p>
          </p:txBody>
        </p:sp>
      </p:grpSp>
      <p:grpSp>
        <p:nvGrpSpPr>
          <p:cNvPr id="12" name="Group 12"/>
          <p:cNvGrpSpPr/>
          <p:nvPr/>
        </p:nvGrpSpPr>
        <p:grpSpPr>
          <a:xfrm>
            <a:off x="8837837" y="5805805"/>
            <a:ext cx="3710838" cy="1866900"/>
            <a:chOff x="0" y="0"/>
            <a:chExt cx="4947783" cy="2489200"/>
          </a:xfrm>
        </p:grpSpPr>
        <p:sp>
          <p:nvSpPr>
            <p:cNvPr id="13" name="TextBox 13"/>
            <p:cNvSpPr txBox="1"/>
            <p:nvPr/>
          </p:nvSpPr>
          <p:spPr>
            <a:xfrm>
              <a:off x="0" y="-28575"/>
              <a:ext cx="4947783" cy="12985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ESCUTA </a:t>
              </a:r>
            </a:p>
            <a:p>
              <a:pPr algn="ctr">
                <a:lnSpc>
                  <a:spcPts val="3900"/>
                </a:lnSpc>
              </a:pPr>
              <a:r>
                <a:rPr lang="en-US" sz="3000" spc="300">
                  <a:solidFill>
                    <a:srgbClr val="844057"/>
                  </a:solidFill>
                  <a:latin typeface="Rosario"/>
                </a:rPr>
                <a:t>SENSÍVEL</a:t>
              </a:r>
            </a:p>
          </p:txBody>
        </p:sp>
        <p:sp>
          <p:nvSpPr>
            <p:cNvPr id="14" name="TextBox 14"/>
            <p:cNvSpPr txBox="1"/>
            <p:nvPr/>
          </p:nvSpPr>
          <p:spPr>
            <a:xfrm>
              <a:off x="0" y="1920028"/>
              <a:ext cx="4947783" cy="569172"/>
            </a:xfrm>
            <a:prstGeom prst="rect">
              <a:avLst/>
            </a:prstGeom>
          </p:spPr>
          <p:txBody>
            <a:bodyPr lIns="0" tIns="0" rIns="0" bIns="0" rtlCol="0" anchor="t">
              <a:spAutoFit/>
            </a:bodyPr>
            <a:lstStyle/>
            <a:p>
              <a:pPr algn="ctr">
                <a:lnSpc>
                  <a:spcPts val="3640"/>
                </a:lnSpc>
              </a:pPr>
              <a:endParaRPr/>
            </a:p>
          </p:txBody>
        </p:sp>
      </p:grpSp>
      <p:grpSp>
        <p:nvGrpSpPr>
          <p:cNvPr id="15" name="Group 15"/>
          <p:cNvGrpSpPr/>
          <p:nvPr/>
        </p:nvGrpSpPr>
        <p:grpSpPr>
          <a:xfrm>
            <a:off x="12548674" y="5805805"/>
            <a:ext cx="5609050" cy="1371600"/>
            <a:chOff x="0" y="0"/>
            <a:chExt cx="7478734" cy="1828800"/>
          </a:xfrm>
        </p:grpSpPr>
        <p:sp>
          <p:nvSpPr>
            <p:cNvPr id="16" name="TextBox 16"/>
            <p:cNvSpPr txBox="1"/>
            <p:nvPr/>
          </p:nvSpPr>
          <p:spPr>
            <a:xfrm>
              <a:off x="0" y="-28575"/>
              <a:ext cx="7478734" cy="6381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MULTIRREFERENCIALIDADE</a:t>
              </a:r>
            </a:p>
          </p:txBody>
        </p:sp>
        <p:sp>
          <p:nvSpPr>
            <p:cNvPr id="17" name="TextBox 17"/>
            <p:cNvSpPr txBox="1"/>
            <p:nvPr/>
          </p:nvSpPr>
          <p:spPr>
            <a:xfrm>
              <a:off x="0" y="1259628"/>
              <a:ext cx="7478734" cy="569172"/>
            </a:xfrm>
            <a:prstGeom prst="rect">
              <a:avLst/>
            </a:prstGeom>
          </p:spPr>
          <p:txBody>
            <a:bodyPr lIns="0" tIns="0" rIns="0" bIns="0" rtlCol="0" anchor="t">
              <a:spAutoFit/>
            </a:bodyPr>
            <a:lstStyle/>
            <a:p>
              <a:pPr algn="ctr">
                <a:lnSpc>
                  <a:spcPts val="3640"/>
                </a:lnSpc>
              </a:pPr>
              <a:endParaRPr/>
            </a:p>
          </p:txBody>
        </p:sp>
      </p:grpSp>
      <p:sp>
        <p:nvSpPr>
          <p:cNvPr id="18" name="TextBox 18"/>
          <p:cNvSpPr txBox="1"/>
          <p:nvPr/>
        </p:nvSpPr>
        <p:spPr>
          <a:xfrm>
            <a:off x="7560423" y="9201150"/>
            <a:ext cx="3298329" cy="537845"/>
          </a:xfrm>
          <a:prstGeom prst="rect">
            <a:avLst/>
          </a:prstGeom>
        </p:spPr>
        <p:txBody>
          <a:bodyPr lIns="0" tIns="0" rIns="0" bIns="0" rtlCol="0" anchor="t">
            <a:spAutoFit/>
          </a:bodyPr>
          <a:lstStyle/>
          <a:p>
            <a:pPr algn="ctr">
              <a:lnSpc>
                <a:spcPts val="4480"/>
              </a:lnSpc>
            </a:pPr>
            <a:r>
              <a:rPr lang="en-US" sz="3200">
                <a:solidFill>
                  <a:srgbClr val="844057"/>
                </a:solidFill>
                <a:latin typeface="Rosario"/>
              </a:rPr>
              <a:t>por Lorena Oliveira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346325"/>
            <a:ext cx="16230600" cy="7637463"/>
            <a:chOff x="0" y="0"/>
            <a:chExt cx="21640800" cy="10183283"/>
          </a:xfrm>
        </p:grpSpPr>
        <p:sp>
          <p:nvSpPr>
            <p:cNvPr id="3" name="TextBox 3"/>
            <p:cNvSpPr txBox="1"/>
            <p:nvPr/>
          </p:nvSpPr>
          <p:spPr>
            <a:xfrm>
              <a:off x="0" y="85725"/>
              <a:ext cx="21640800" cy="3632835"/>
            </a:xfrm>
            <a:prstGeom prst="rect">
              <a:avLst/>
            </a:prstGeom>
          </p:spPr>
          <p:txBody>
            <a:bodyPr lIns="0" tIns="0" rIns="0" bIns="0" rtlCol="0" anchor="t">
              <a:spAutoFit/>
            </a:bodyPr>
            <a:lstStyle/>
            <a:p>
              <a:pPr>
                <a:lnSpc>
                  <a:spcPts val="10560"/>
                </a:lnSpc>
              </a:pPr>
              <a:r>
                <a:rPr lang="en-US" sz="9600" spc="576">
                  <a:solidFill>
                    <a:srgbClr val="844057"/>
                  </a:solidFill>
                  <a:latin typeface="Rosario"/>
                </a:rPr>
                <a:t>Terezinha Fróes Burnham e Marize Sanches</a:t>
              </a:r>
            </a:p>
          </p:txBody>
        </p:sp>
        <p:sp>
          <p:nvSpPr>
            <p:cNvPr id="4" name="TextBox 4"/>
            <p:cNvSpPr txBox="1"/>
            <p:nvPr/>
          </p:nvSpPr>
          <p:spPr>
            <a:xfrm>
              <a:off x="0" y="4452809"/>
              <a:ext cx="21640800" cy="638175"/>
            </a:xfrm>
            <a:prstGeom prst="rect">
              <a:avLst/>
            </a:prstGeom>
          </p:spPr>
          <p:txBody>
            <a:bodyPr lIns="0" tIns="0" rIns="0" bIns="0" rtlCol="0" anchor="t">
              <a:spAutoFit/>
            </a:bodyPr>
            <a:lstStyle/>
            <a:p>
              <a:pPr>
                <a:lnSpc>
                  <a:spcPts val="3900"/>
                </a:lnSpc>
              </a:pPr>
              <a:r>
                <a:rPr lang="en-US" sz="3000" spc="300">
                  <a:solidFill>
                    <a:srgbClr val="844057"/>
                  </a:solidFill>
                  <a:latin typeface="Rosario"/>
                </a:rPr>
                <a:t>POR ADRIANA BAMBERG, DANILO FERREIRA, JOÃO PERENE</a:t>
              </a:r>
            </a:p>
          </p:txBody>
        </p:sp>
        <p:sp>
          <p:nvSpPr>
            <p:cNvPr id="5" name="TextBox 5"/>
            <p:cNvSpPr txBox="1"/>
            <p:nvPr/>
          </p:nvSpPr>
          <p:spPr>
            <a:xfrm>
              <a:off x="0" y="5984028"/>
              <a:ext cx="21640800" cy="4199255"/>
            </a:xfrm>
            <a:prstGeom prst="rect">
              <a:avLst/>
            </a:prstGeom>
          </p:spPr>
          <p:txBody>
            <a:bodyPr lIns="0" tIns="0" rIns="0" bIns="0" rtlCol="0" anchor="t">
              <a:spAutoFit/>
            </a:bodyPr>
            <a:lstStyle/>
            <a:p>
              <a:pPr>
                <a:lnSpc>
                  <a:spcPts val="5040"/>
                </a:lnSpc>
              </a:pPr>
              <a:r>
                <a:rPr lang="en-US" sz="3600" spc="72">
                  <a:solidFill>
                    <a:srgbClr val="844057"/>
                  </a:solidFill>
                  <a:latin typeface="Rosario"/>
                </a:rPr>
                <a:t>Todos os espaços são espaços de aprendizagem;</a:t>
              </a:r>
            </a:p>
            <a:p>
              <a:pPr>
                <a:lnSpc>
                  <a:spcPts val="5040"/>
                </a:lnSpc>
              </a:pPr>
              <a:r>
                <a:rPr lang="en-US" sz="3600" spc="72">
                  <a:solidFill>
                    <a:srgbClr val="844057"/>
                  </a:solidFill>
                  <a:latin typeface="Rosario"/>
                </a:rPr>
                <a:t>contextualizar é uma maneira de compreender o objeto; a escuta do sensível </a:t>
              </a:r>
            </a:p>
            <a:p>
              <a:pPr>
                <a:lnSpc>
                  <a:spcPts val="5040"/>
                </a:lnSpc>
              </a:pPr>
              <a:r>
                <a:rPr lang="en-US" sz="3600" spc="72">
                  <a:solidFill>
                    <a:srgbClr val="844057"/>
                  </a:solidFill>
                  <a:latin typeface="Rosario"/>
                </a:rPr>
                <a:t>(quem quer dizer e quem quer ouvir); pluralidade, todas as áreas pecisam</a:t>
              </a:r>
            </a:p>
            <a:p>
              <a:pPr>
                <a:lnSpc>
                  <a:spcPts val="5040"/>
                </a:lnSpc>
              </a:pPr>
              <a:r>
                <a:rPr lang="en-US" sz="3600" spc="72">
                  <a:solidFill>
                    <a:srgbClr val="844057"/>
                  </a:solidFill>
                  <a:latin typeface="Rosario"/>
                </a:rPr>
                <a:t>“conversar” entre si, multirreferencialidade, a imposição de padrões através da</a:t>
              </a:r>
            </a:p>
            <a:p>
              <a:pPr>
                <a:lnSpc>
                  <a:spcPts val="5040"/>
                </a:lnSpc>
              </a:pPr>
              <a:r>
                <a:rPr lang="en-US" sz="3600" spc="72">
                  <a:solidFill>
                    <a:srgbClr val="844057"/>
                  </a:solidFill>
                  <a:latin typeface="Rosario"/>
                </a:rPr>
                <a:t>mídia, a “lavagem cerebral” que a mídia impõe à maioria da população.</a:t>
              </a:r>
            </a:p>
          </p:txBody>
        </p:sp>
      </p:grpSp>
      <p:grpSp>
        <p:nvGrpSpPr>
          <p:cNvPr id="6" name="Group 6"/>
          <p:cNvGrpSpPr/>
          <p:nvPr/>
        </p:nvGrpSpPr>
        <p:grpSpPr>
          <a:xfrm>
            <a:off x="1028700" y="495300"/>
            <a:ext cx="16230600" cy="1066800"/>
            <a:chOff x="0" y="0"/>
            <a:chExt cx="21640800" cy="1422400"/>
          </a:xfrm>
        </p:grpSpPr>
        <p:sp>
          <p:nvSpPr>
            <p:cNvPr id="7" name="TextBox 7"/>
            <p:cNvSpPr txBox="1"/>
            <p:nvPr/>
          </p:nvSpPr>
          <p:spPr>
            <a:xfrm>
              <a:off x="1607096" y="0"/>
              <a:ext cx="20033704" cy="723900"/>
            </a:xfrm>
            <a:prstGeom prst="rect">
              <a:avLst/>
            </a:prstGeom>
          </p:spPr>
          <p:txBody>
            <a:bodyPr lIns="0" tIns="0" rIns="0" bIns="0" rtlCol="0" anchor="t">
              <a:spAutoFit/>
            </a:bodyPr>
            <a:lstStyle/>
            <a:p>
              <a:pPr algn="r">
                <a:lnSpc>
                  <a:spcPts val="4320"/>
                </a:lnSpc>
              </a:pPr>
              <a:endParaRPr/>
            </a:p>
          </p:txBody>
        </p:sp>
        <p:sp>
          <p:nvSpPr>
            <p:cNvPr id="8" name="AutoShape 8"/>
            <p:cNvSpPr/>
            <p:nvPr/>
          </p:nvSpPr>
          <p:spPr>
            <a:xfrm>
              <a:off x="0" y="1371600"/>
              <a:ext cx="21640800" cy="50800"/>
            </a:xfrm>
            <a:prstGeom prst="rect">
              <a:avLst/>
            </a:prstGeom>
            <a:solidFill>
              <a:srgbClr val="844057"/>
            </a:solidFill>
          </p:spPr>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863948" y="3973386"/>
            <a:ext cx="9236255" cy="557234"/>
          </a:xfrm>
          <a:prstGeom prst="rect">
            <a:avLst/>
          </a:prstGeom>
        </p:spPr>
        <p:txBody>
          <a:bodyPr lIns="0" tIns="0" rIns="0" bIns="0" rtlCol="0" anchor="t">
            <a:spAutoFit/>
          </a:bodyPr>
          <a:lstStyle/>
          <a:p>
            <a:pPr algn="l">
              <a:lnSpc>
                <a:spcPts val="4433"/>
              </a:lnSpc>
            </a:pPr>
            <a:endParaRPr/>
          </a:p>
        </p:txBody>
      </p:sp>
      <p:sp>
        <p:nvSpPr>
          <p:cNvPr id="3" name="TextBox 3"/>
          <p:cNvSpPr txBox="1"/>
          <p:nvPr/>
        </p:nvSpPr>
        <p:spPr>
          <a:xfrm>
            <a:off x="600936" y="770289"/>
            <a:ext cx="9762281" cy="884858"/>
          </a:xfrm>
          <a:prstGeom prst="rect">
            <a:avLst/>
          </a:prstGeom>
        </p:spPr>
        <p:txBody>
          <a:bodyPr lIns="0" tIns="0" rIns="0" bIns="0" rtlCol="0" anchor="t">
            <a:spAutoFit/>
          </a:bodyPr>
          <a:lstStyle/>
          <a:p>
            <a:pPr>
              <a:lnSpc>
                <a:spcPts val="6897"/>
              </a:lnSpc>
            </a:pPr>
            <a:r>
              <a:rPr lang="en-US" sz="6000" dirty="0" smtClean="0">
                <a:solidFill>
                  <a:srgbClr val="844057"/>
                </a:solidFill>
                <a:latin typeface="Rosario"/>
              </a:rPr>
              <a:t> </a:t>
            </a:r>
            <a:r>
              <a:rPr lang="en-US" sz="6000" dirty="0" err="1">
                <a:solidFill>
                  <a:srgbClr val="844057"/>
                </a:solidFill>
                <a:latin typeface="Rosario"/>
              </a:rPr>
              <a:t>Estrutura</a:t>
            </a:r>
            <a:r>
              <a:rPr lang="en-US" sz="6000" dirty="0">
                <a:solidFill>
                  <a:srgbClr val="844057"/>
                </a:solidFill>
                <a:latin typeface="Rosario"/>
              </a:rPr>
              <a:t> do </a:t>
            </a:r>
            <a:r>
              <a:rPr lang="en-US" sz="6000" dirty="0" err="1">
                <a:solidFill>
                  <a:srgbClr val="844057"/>
                </a:solidFill>
                <a:latin typeface="Rosario"/>
              </a:rPr>
              <a:t>Módulo</a:t>
            </a:r>
            <a:r>
              <a:rPr lang="en-US" sz="6000" dirty="0">
                <a:solidFill>
                  <a:srgbClr val="844057"/>
                </a:solidFill>
                <a:latin typeface="Rosario"/>
              </a:rPr>
              <a:t> </a:t>
            </a:r>
            <a:endParaRPr lang="en-US" sz="5747" spc="229" dirty="0">
              <a:solidFill>
                <a:srgbClr val="844057"/>
              </a:solidFill>
              <a:latin typeface="Alegreya SC"/>
            </a:endParaRPr>
          </a:p>
        </p:txBody>
      </p:sp>
      <p:sp>
        <p:nvSpPr>
          <p:cNvPr id="4" name="TextBox 4"/>
          <p:cNvSpPr txBox="1"/>
          <p:nvPr/>
        </p:nvSpPr>
        <p:spPr>
          <a:xfrm>
            <a:off x="600936" y="2053330"/>
            <a:ext cx="17246199" cy="5539978"/>
          </a:xfrm>
          <a:prstGeom prst="rect">
            <a:avLst/>
          </a:prstGeom>
        </p:spPr>
        <p:txBody>
          <a:bodyPr lIns="0" tIns="0" rIns="0" bIns="0" rtlCol="0" anchor="t">
            <a:spAutoFit/>
          </a:bodyPr>
          <a:lstStyle/>
          <a:p>
            <a:pPr algn="just">
              <a:lnSpc>
                <a:spcPts val="4832"/>
              </a:lnSpc>
            </a:pPr>
            <a:endParaRPr lang="en-US" sz="3200" dirty="0">
              <a:solidFill>
                <a:srgbClr val="844057"/>
              </a:solidFill>
              <a:latin typeface="Rosario"/>
            </a:endParaRPr>
          </a:p>
          <a:p>
            <a:pPr algn="just">
              <a:lnSpc>
                <a:spcPts val="4832"/>
              </a:lnSpc>
            </a:pPr>
            <a:r>
              <a:rPr lang="en-US" sz="3200" dirty="0" smtClean="0">
                <a:solidFill>
                  <a:srgbClr val="844057"/>
                </a:solidFill>
                <a:latin typeface="Rosario"/>
              </a:rPr>
              <a:t>A </a:t>
            </a:r>
            <a:r>
              <a:rPr lang="en-US" sz="3200" dirty="0" err="1" smtClean="0">
                <a:solidFill>
                  <a:srgbClr val="844057"/>
                </a:solidFill>
                <a:latin typeface="Rosario"/>
              </a:rPr>
              <a:t>estrutura</a:t>
            </a:r>
            <a:r>
              <a:rPr lang="en-US" sz="3200" dirty="0" smtClean="0">
                <a:solidFill>
                  <a:srgbClr val="844057"/>
                </a:solidFill>
                <a:latin typeface="Rosario"/>
              </a:rPr>
              <a:t> do </a:t>
            </a:r>
            <a:r>
              <a:rPr lang="en-US" sz="3200" dirty="0" err="1" smtClean="0">
                <a:solidFill>
                  <a:srgbClr val="844057"/>
                </a:solidFill>
                <a:latin typeface="Rosario"/>
              </a:rPr>
              <a:t>módulo</a:t>
            </a:r>
            <a:r>
              <a:rPr lang="en-US" sz="3200" dirty="0">
                <a:solidFill>
                  <a:srgbClr val="844057"/>
                </a:solidFill>
                <a:latin typeface="Rosario"/>
              </a:rPr>
              <a:t> </a:t>
            </a:r>
            <a:r>
              <a:rPr lang="en-US" sz="3200" dirty="0" err="1">
                <a:solidFill>
                  <a:srgbClr val="844057"/>
                </a:solidFill>
                <a:latin typeface="Rosario"/>
              </a:rPr>
              <a:t>propõe</a:t>
            </a:r>
            <a:r>
              <a:rPr lang="en-US" sz="3200" dirty="0">
                <a:solidFill>
                  <a:srgbClr val="844057"/>
                </a:solidFill>
                <a:latin typeface="Rosario"/>
              </a:rPr>
              <a:t> </a:t>
            </a:r>
            <a:r>
              <a:rPr lang="en-US" sz="3200" dirty="0" err="1">
                <a:solidFill>
                  <a:srgbClr val="844057"/>
                </a:solidFill>
                <a:latin typeface="Rosario"/>
              </a:rPr>
              <a:t>em</a:t>
            </a:r>
            <a:r>
              <a:rPr lang="en-US" sz="3200" dirty="0">
                <a:solidFill>
                  <a:srgbClr val="844057"/>
                </a:solidFill>
                <a:latin typeface="Rosario"/>
              </a:rPr>
              <a:t> </a:t>
            </a:r>
            <a:r>
              <a:rPr lang="en-US" sz="3200" dirty="0" err="1">
                <a:solidFill>
                  <a:srgbClr val="844057"/>
                </a:solidFill>
                <a:latin typeface="Rosario"/>
              </a:rPr>
              <a:t>fluxo</a:t>
            </a:r>
            <a:r>
              <a:rPr lang="en-US" sz="3200" dirty="0">
                <a:solidFill>
                  <a:srgbClr val="844057"/>
                </a:solidFill>
                <a:latin typeface="Rosario"/>
              </a:rPr>
              <a:t> </a:t>
            </a:r>
            <a:r>
              <a:rPr lang="en-US" sz="3200" dirty="0" err="1">
                <a:solidFill>
                  <a:srgbClr val="844057"/>
                </a:solidFill>
                <a:latin typeface="Rosario"/>
              </a:rPr>
              <a:t>metodológico</a:t>
            </a:r>
            <a:r>
              <a:rPr lang="en-US" sz="3200" dirty="0">
                <a:solidFill>
                  <a:srgbClr val="844057"/>
                </a:solidFill>
                <a:latin typeface="Rosario"/>
              </a:rPr>
              <a:t> e </a:t>
            </a:r>
            <a:r>
              <a:rPr lang="en-US" sz="3200" dirty="0" err="1">
                <a:solidFill>
                  <a:srgbClr val="844057"/>
                </a:solidFill>
                <a:latin typeface="Rosario"/>
              </a:rPr>
              <a:t>conceitual</a:t>
            </a:r>
            <a:r>
              <a:rPr lang="en-US" sz="3200" dirty="0">
                <a:solidFill>
                  <a:srgbClr val="844057"/>
                </a:solidFill>
                <a:latin typeface="Rosario"/>
              </a:rPr>
              <a:t>, a </a:t>
            </a:r>
            <a:r>
              <a:rPr lang="en-US" sz="3200" dirty="0" err="1">
                <a:solidFill>
                  <a:srgbClr val="844057"/>
                </a:solidFill>
                <a:latin typeface="Rosario"/>
              </a:rPr>
              <a:t>partir</a:t>
            </a:r>
            <a:r>
              <a:rPr lang="en-US" sz="3200" dirty="0">
                <a:solidFill>
                  <a:srgbClr val="844057"/>
                </a:solidFill>
                <a:latin typeface="Rosario"/>
              </a:rPr>
              <a:t> </a:t>
            </a:r>
            <a:r>
              <a:rPr lang="en-US" sz="3200" dirty="0" smtClean="0">
                <a:solidFill>
                  <a:srgbClr val="844057"/>
                </a:solidFill>
                <a:latin typeface="Rosario"/>
              </a:rPr>
              <a:t>de:</a:t>
            </a:r>
          </a:p>
          <a:p>
            <a:pPr algn="just">
              <a:lnSpc>
                <a:spcPts val="4832"/>
              </a:lnSpc>
            </a:pPr>
            <a:r>
              <a:rPr lang="en-US" sz="3200" dirty="0" smtClean="0">
                <a:solidFill>
                  <a:srgbClr val="844057"/>
                </a:solidFill>
                <a:latin typeface="Rosario"/>
              </a:rPr>
              <a:t>_ - </a:t>
            </a:r>
            <a:r>
              <a:rPr lang="en-US" sz="3200" dirty="0" err="1" smtClean="0">
                <a:solidFill>
                  <a:srgbClr val="844057"/>
                </a:solidFill>
                <a:latin typeface="Rosario"/>
              </a:rPr>
              <a:t>apresentações</a:t>
            </a:r>
            <a:r>
              <a:rPr lang="en-US" sz="3200" dirty="0" smtClean="0">
                <a:solidFill>
                  <a:srgbClr val="844057"/>
                </a:solidFill>
                <a:latin typeface="Rosario"/>
              </a:rPr>
              <a:t> </a:t>
            </a:r>
            <a:r>
              <a:rPr lang="en-US" sz="3200" dirty="0" err="1" smtClean="0">
                <a:solidFill>
                  <a:srgbClr val="844057"/>
                </a:solidFill>
                <a:latin typeface="Rosario"/>
              </a:rPr>
              <a:t>intercaladas</a:t>
            </a:r>
            <a:r>
              <a:rPr lang="en-US" sz="3200" dirty="0" smtClean="0">
                <a:solidFill>
                  <a:srgbClr val="844057"/>
                </a:solidFill>
                <a:latin typeface="Rosario"/>
              </a:rPr>
              <a:t> de </a:t>
            </a:r>
            <a:r>
              <a:rPr lang="en-US" sz="3200" dirty="0" err="1">
                <a:solidFill>
                  <a:srgbClr val="844057"/>
                </a:solidFill>
                <a:latin typeface="Rosario"/>
              </a:rPr>
              <a:t>pesquisadores</a:t>
            </a:r>
            <a:r>
              <a:rPr lang="en-US" sz="3200" dirty="0">
                <a:solidFill>
                  <a:srgbClr val="844057"/>
                </a:solidFill>
                <a:latin typeface="Rosario"/>
              </a:rPr>
              <a:t> </a:t>
            </a:r>
            <a:r>
              <a:rPr lang="en-US" sz="3200" dirty="0" err="1">
                <a:solidFill>
                  <a:srgbClr val="844057"/>
                </a:solidFill>
                <a:latin typeface="Rosario"/>
              </a:rPr>
              <a:t>convidados</a:t>
            </a:r>
            <a:r>
              <a:rPr lang="en-US" sz="3200" dirty="0">
                <a:solidFill>
                  <a:srgbClr val="844057"/>
                </a:solidFill>
                <a:latin typeface="Rosario"/>
              </a:rPr>
              <a:t>, </a:t>
            </a:r>
            <a:r>
              <a:rPr lang="en-US" sz="3200" dirty="0" err="1">
                <a:solidFill>
                  <a:srgbClr val="844057"/>
                </a:solidFill>
                <a:latin typeface="Rosario"/>
              </a:rPr>
              <a:t>assim</a:t>
            </a:r>
            <a:r>
              <a:rPr lang="en-US" sz="3200" dirty="0">
                <a:solidFill>
                  <a:srgbClr val="844057"/>
                </a:solidFill>
                <a:latin typeface="Rosario"/>
              </a:rPr>
              <a:t> </a:t>
            </a:r>
            <a:r>
              <a:rPr lang="en-US" sz="3200" dirty="0" err="1">
                <a:solidFill>
                  <a:srgbClr val="844057"/>
                </a:solidFill>
                <a:latin typeface="Rosario"/>
              </a:rPr>
              <a:t>como</a:t>
            </a:r>
            <a:r>
              <a:rPr lang="en-US" sz="3200" dirty="0">
                <a:solidFill>
                  <a:srgbClr val="844057"/>
                </a:solidFill>
                <a:latin typeface="Rosario"/>
              </a:rPr>
              <a:t> </a:t>
            </a:r>
            <a:r>
              <a:rPr lang="en-US" sz="3200" dirty="0" err="1">
                <a:solidFill>
                  <a:srgbClr val="844057"/>
                </a:solidFill>
                <a:latin typeface="Rosario"/>
              </a:rPr>
              <a:t>profissionais</a:t>
            </a:r>
            <a:r>
              <a:rPr lang="en-US" sz="3200" dirty="0">
                <a:solidFill>
                  <a:srgbClr val="844057"/>
                </a:solidFill>
                <a:latin typeface="Rosario"/>
              </a:rPr>
              <a:t> </a:t>
            </a:r>
            <a:r>
              <a:rPr lang="en-US" sz="3200" dirty="0" err="1">
                <a:solidFill>
                  <a:srgbClr val="844057"/>
                </a:solidFill>
                <a:latin typeface="Rosario"/>
              </a:rPr>
              <a:t>atuantes</a:t>
            </a:r>
            <a:r>
              <a:rPr lang="en-US" sz="3200" dirty="0">
                <a:solidFill>
                  <a:srgbClr val="844057"/>
                </a:solidFill>
                <a:latin typeface="Rosario"/>
              </a:rPr>
              <a:t> </a:t>
            </a:r>
            <a:r>
              <a:rPr lang="en-US" sz="3200" dirty="0" err="1">
                <a:solidFill>
                  <a:srgbClr val="844057"/>
                </a:solidFill>
                <a:latin typeface="Rosario"/>
              </a:rPr>
              <a:t>na</a:t>
            </a:r>
            <a:r>
              <a:rPr lang="en-US" sz="3200" dirty="0">
                <a:solidFill>
                  <a:srgbClr val="844057"/>
                </a:solidFill>
                <a:latin typeface="Rosario"/>
              </a:rPr>
              <a:t>  </a:t>
            </a:r>
            <a:r>
              <a:rPr lang="en-US" sz="3200" dirty="0" err="1">
                <a:solidFill>
                  <a:srgbClr val="844057"/>
                </a:solidFill>
                <a:latin typeface="Rosario"/>
              </a:rPr>
              <a:t>sociedade</a:t>
            </a:r>
            <a:r>
              <a:rPr lang="en-US" sz="3200" dirty="0">
                <a:solidFill>
                  <a:srgbClr val="844057"/>
                </a:solidFill>
                <a:latin typeface="Rosario"/>
              </a:rPr>
              <a:t>, da </a:t>
            </a:r>
            <a:r>
              <a:rPr lang="en-US" sz="3200" dirty="0" err="1">
                <a:solidFill>
                  <a:srgbClr val="844057"/>
                </a:solidFill>
                <a:latin typeface="Rosario"/>
              </a:rPr>
              <a:t>Dança</a:t>
            </a:r>
            <a:r>
              <a:rPr lang="en-US" sz="3200" dirty="0">
                <a:solidFill>
                  <a:srgbClr val="844057"/>
                </a:solidFill>
                <a:latin typeface="Rosario"/>
              </a:rPr>
              <a:t>, das </a:t>
            </a:r>
            <a:r>
              <a:rPr lang="en-US" sz="3200" dirty="0" err="1">
                <a:solidFill>
                  <a:srgbClr val="844057"/>
                </a:solidFill>
                <a:latin typeface="Rosario"/>
              </a:rPr>
              <a:t>artes</a:t>
            </a:r>
            <a:r>
              <a:rPr lang="en-US" sz="3200" dirty="0">
                <a:solidFill>
                  <a:srgbClr val="844057"/>
                </a:solidFill>
                <a:latin typeface="Rosario"/>
              </a:rPr>
              <a:t>, </a:t>
            </a:r>
            <a:r>
              <a:rPr lang="en-US" sz="3200" dirty="0" err="1">
                <a:solidFill>
                  <a:srgbClr val="844057"/>
                </a:solidFill>
                <a:latin typeface="Rosario"/>
              </a:rPr>
              <a:t>cultura</a:t>
            </a:r>
            <a:r>
              <a:rPr lang="en-US" sz="3200" dirty="0">
                <a:solidFill>
                  <a:srgbClr val="844057"/>
                </a:solidFill>
                <a:latin typeface="Rosario"/>
              </a:rPr>
              <a:t>, </a:t>
            </a:r>
            <a:r>
              <a:rPr lang="en-US" sz="3200" dirty="0" err="1">
                <a:solidFill>
                  <a:srgbClr val="844057"/>
                </a:solidFill>
                <a:latin typeface="Rosario"/>
              </a:rPr>
              <a:t>educação</a:t>
            </a:r>
            <a:r>
              <a:rPr lang="en-US" sz="3200" dirty="0">
                <a:solidFill>
                  <a:srgbClr val="844057"/>
                </a:solidFill>
                <a:latin typeface="Rosario"/>
              </a:rPr>
              <a:t> e </a:t>
            </a:r>
            <a:r>
              <a:rPr lang="en-US" sz="3200" dirty="0" err="1">
                <a:solidFill>
                  <a:srgbClr val="844057"/>
                </a:solidFill>
                <a:latin typeface="Rosario"/>
              </a:rPr>
              <a:t>afins</a:t>
            </a:r>
            <a:r>
              <a:rPr lang="en-US" sz="3200" dirty="0">
                <a:solidFill>
                  <a:srgbClr val="844057"/>
                </a:solidFill>
                <a:latin typeface="Rosario"/>
              </a:rPr>
              <a:t>, </a:t>
            </a:r>
            <a:r>
              <a:rPr lang="en-US" sz="3200" dirty="0" err="1" smtClean="0">
                <a:solidFill>
                  <a:srgbClr val="844057"/>
                </a:solidFill>
                <a:latin typeface="Rosario"/>
              </a:rPr>
              <a:t>para</a:t>
            </a:r>
            <a:r>
              <a:rPr lang="en-US" sz="3200" dirty="0" smtClean="0">
                <a:solidFill>
                  <a:srgbClr val="844057"/>
                </a:solidFill>
                <a:latin typeface="Rosario"/>
              </a:rPr>
              <a:t> </a:t>
            </a:r>
            <a:r>
              <a:rPr lang="en-US" sz="3200" dirty="0" err="1">
                <a:solidFill>
                  <a:srgbClr val="844057"/>
                </a:solidFill>
                <a:latin typeface="Rosario"/>
              </a:rPr>
              <a:t>uma</a:t>
            </a:r>
            <a:r>
              <a:rPr lang="en-US" sz="3200" dirty="0">
                <a:solidFill>
                  <a:srgbClr val="844057"/>
                </a:solidFill>
                <a:latin typeface="Rosario"/>
              </a:rPr>
              <a:t> </a:t>
            </a:r>
            <a:r>
              <a:rPr lang="en-US" sz="3200" dirty="0" err="1">
                <a:solidFill>
                  <a:srgbClr val="844057"/>
                </a:solidFill>
                <a:latin typeface="Rosario"/>
              </a:rPr>
              <a:t>participação</a:t>
            </a:r>
            <a:r>
              <a:rPr lang="en-US" sz="3200" dirty="0">
                <a:solidFill>
                  <a:srgbClr val="844057"/>
                </a:solidFill>
                <a:latin typeface="Rosario"/>
              </a:rPr>
              <a:t>/</a:t>
            </a:r>
            <a:r>
              <a:rPr lang="en-US" sz="3200" dirty="0" err="1">
                <a:solidFill>
                  <a:srgbClr val="844057"/>
                </a:solidFill>
                <a:latin typeface="Rosario"/>
              </a:rPr>
              <a:t>intervenção</a:t>
            </a:r>
            <a:r>
              <a:rPr lang="en-US" sz="3200" dirty="0">
                <a:solidFill>
                  <a:srgbClr val="844057"/>
                </a:solidFill>
                <a:latin typeface="Rosario"/>
              </a:rPr>
              <a:t> com </a:t>
            </a:r>
            <a:r>
              <a:rPr lang="en-US" sz="3200" dirty="0" err="1">
                <a:solidFill>
                  <a:srgbClr val="844057"/>
                </a:solidFill>
                <a:latin typeface="Rosario"/>
              </a:rPr>
              <a:t>atividades</a:t>
            </a:r>
            <a:r>
              <a:rPr lang="en-US" sz="3200" dirty="0">
                <a:solidFill>
                  <a:srgbClr val="844057"/>
                </a:solidFill>
                <a:latin typeface="Rosario"/>
              </a:rPr>
              <a:t> </a:t>
            </a:r>
            <a:r>
              <a:rPr lang="en-US" sz="3200" dirty="0" err="1">
                <a:solidFill>
                  <a:srgbClr val="844057"/>
                </a:solidFill>
                <a:latin typeface="Rosario"/>
              </a:rPr>
              <a:t>teórico-práticas</a:t>
            </a:r>
            <a:r>
              <a:rPr lang="en-US" sz="3200" dirty="0">
                <a:solidFill>
                  <a:srgbClr val="844057"/>
                </a:solidFill>
                <a:latin typeface="Rosario"/>
              </a:rPr>
              <a:t>  </a:t>
            </a:r>
            <a:r>
              <a:rPr lang="en-US" sz="3200" dirty="0" err="1">
                <a:solidFill>
                  <a:srgbClr val="844057"/>
                </a:solidFill>
                <a:latin typeface="Rosario"/>
              </a:rPr>
              <a:t>como</a:t>
            </a:r>
            <a:r>
              <a:rPr lang="en-US" sz="3200" dirty="0">
                <a:solidFill>
                  <a:srgbClr val="844057"/>
                </a:solidFill>
                <a:latin typeface="Rosario"/>
              </a:rPr>
              <a:t> </a:t>
            </a:r>
            <a:r>
              <a:rPr lang="en-US" sz="3200" dirty="0" err="1">
                <a:solidFill>
                  <a:srgbClr val="844057"/>
                </a:solidFill>
                <a:latin typeface="Rosario"/>
              </a:rPr>
              <a:t>disparadoras</a:t>
            </a:r>
            <a:r>
              <a:rPr lang="en-US" sz="3200" dirty="0">
                <a:solidFill>
                  <a:srgbClr val="844057"/>
                </a:solidFill>
                <a:latin typeface="Rosario"/>
              </a:rPr>
              <a:t> de </a:t>
            </a:r>
            <a:r>
              <a:rPr lang="en-US" sz="3200" dirty="0" err="1">
                <a:solidFill>
                  <a:srgbClr val="844057"/>
                </a:solidFill>
                <a:latin typeface="Rosario"/>
              </a:rPr>
              <a:t>questões</a:t>
            </a:r>
            <a:r>
              <a:rPr lang="en-US" sz="3200" dirty="0">
                <a:solidFill>
                  <a:srgbClr val="844057"/>
                </a:solidFill>
                <a:latin typeface="Rosario"/>
              </a:rPr>
              <a:t> e </a:t>
            </a:r>
            <a:r>
              <a:rPr lang="en-US" sz="3200" dirty="0" err="1">
                <a:solidFill>
                  <a:srgbClr val="844057"/>
                </a:solidFill>
                <a:latin typeface="Rosario"/>
              </a:rPr>
              <a:t>sinalizações</a:t>
            </a:r>
            <a:r>
              <a:rPr lang="en-US" sz="3200" dirty="0">
                <a:solidFill>
                  <a:srgbClr val="844057"/>
                </a:solidFill>
                <a:latin typeface="Rosario"/>
              </a:rPr>
              <a:t> a </a:t>
            </a:r>
            <a:r>
              <a:rPr lang="en-US" sz="3200" dirty="0" err="1">
                <a:solidFill>
                  <a:srgbClr val="844057"/>
                </a:solidFill>
                <a:latin typeface="Rosario"/>
              </a:rPr>
              <a:t>serem</a:t>
            </a:r>
            <a:r>
              <a:rPr lang="en-US" sz="3200" dirty="0">
                <a:solidFill>
                  <a:srgbClr val="844057"/>
                </a:solidFill>
                <a:latin typeface="Rosario"/>
              </a:rPr>
              <a:t> </a:t>
            </a:r>
            <a:r>
              <a:rPr lang="en-US" sz="3200" dirty="0" err="1" smtClean="0">
                <a:solidFill>
                  <a:srgbClr val="844057"/>
                </a:solidFill>
                <a:latin typeface="Rosario"/>
              </a:rPr>
              <a:t>contextualizadas</a:t>
            </a:r>
            <a:r>
              <a:rPr lang="en-US" sz="3200" dirty="0" smtClean="0">
                <a:solidFill>
                  <a:srgbClr val="844057"/>
                </a:solidFill>
                <a:latin typeface="Rosario"/>
              </a:rPr>
              <a:t>, </a:t>
            </a:r>
            <a:r>
              <a:rPr lang="en-US" sz="3200" dirty="0" err="1" smtClean="0">
                <a:solidFill>
                  <a:srgbClr val="844057"/>
                </a:solidFill>
                <a:latin typeface="Rosario"/>
              </a:rPr>
              <a:t>às</a:t>
            </a:r>
            <a:r>
              <a:rPr lang="en-US" sz="3200" dirty="0" smtClean="0">
                <a:solidFill>
                  <a:srgbClr val="844057"/>
                </a:solidFill>
                <a:latin typeface="Rosario"/>
              </a:rPr>
              <a:t> </a:t>
            </a:r>
            <a:r>
              <a:rPr lang="en-US" sz="3200" dirty="0" err="1">
                <a:solidFill>
                  <a:srgbClr val="844057"/>
                </a:solidFill>
                <a:latin typeface="Rosario"/>
              </a:rPr>
              <a:t>ideias</a:t>
            </a:r>
            <a:r>
              <a:rPr lang="en-US" sz="3200" dirty="0">
                <a:solidFill>
                  <a:srgbClr val="844057"/>
                </a:solidFill>
                <a:latin typeface="Rosario"/>
              </a:rPr>
              <a:t> e </a:t>
            </a:r>
            <a:r>
              <a:rPr lang="en-US" sz="3200" dirty="0" err="1">
                <a:solidFill>
                  <a:srgbClr val="844057"/>
                </a:solidFill>
                <a:latin typeface="Rosario"/>
              </a:rPr>
              <a:t>propostas</a:t>
            </a:r>
            <a:r>
              <a:rPr lang="en-US" sz="3200" dirty="0">
                <a:solidFill>
                  <a:srgbClr val="844057"/>
                </a:solidFill>
                <a:latin typeface="Rosario"/>
              </a:rPr>
              <a:t> de </a:t>
            </a:r>
            <a:r>
              <a:rPr lang="en-US" sz="3200" dirty="0" err="1">
                <a:solidFill>
                  <a:srgbClr val="844057"/>
                </a:solidFill>
                <a:latin typeface="Rosario"/>
              </a:rPr>
              <a:t>pesquisas</a:t>
            </a:r>
            <a:r>
              <a:rPr lang="en-US" sz="3200" dirty="0">
                <a:solidFill>
                  <a:srgbClr val="844057"/>
                </a:solidFill>
                <a:latin typeface="Rosario"/>
              </a:rPr>
              <a:t> de </a:t>
            </a:r>
            <a:r>
              <a:rPr lang="en-US" sz="3200" dirty="0" err="1">
                <a:solidFill>
                  <a:srgbClr val="844057"/>
                </a:solidFill>
                <a:latin typeface="Rosario"/>
              </a:rPr>
              <a:t>cada</a:t>
            </a:r>
            <a:r>
              <a:rPr lang="en-US" sz="3200" dirty="0">
                <a:solidFill>
                  <a:srgbClr val="844057"/>
                </a:solidFill>
                <a:latin typeface="Rosario"/>
              </a:rPr>
              <a:t> </a:t>
            </a:r>
            <a:r>
              <a:rPr lang="en-US" sz="3200" dirty="0" err="1" smtClean="0">
                <a:solidFill>
                  <a:srgbClr val="844057"/>
                </a:solidFill>
                <a:latin typeface="Rosario"/>
              </a:rPr>
              <a:t>mestrando</a:t>
            </a:r>
            <a:r>
              <a:rPr lang="en-US" sz="3200" dirty="0" smtClean="0">
                <a:solidFill>
                  <a:srgbClr val="844057"/>
                </a:solidFill>
                <a:latin typeface="Rosario"/>
              </a:rPr>
              <a:t>/a/e</a:t>
            </a:r>
            <a:r>
              <a:rPr lang="en-US" sz="3200" dirty="0">
                <a:solidFill>
                  <a:srgbClr val="844057"/>
                </a:solidFill>
                <a:latin typeface="Rosario"/>
              </a:rPr>
              <a:t> </a:t>
            </a:r>
            <a:endParaRPr lang="en-US" sz="3200" dirty="0" smtClean="0">
              <a:solidFill>
                <a:srgbClr val="844057"/>
              </a:solidFill>
              <a:latin typeface="Rosario"/>
            </a:endParaRPr>
          </a:p>
          <a:p>
            <a:pPr algn="just">
              <a:lnSpc>
                <a:spcPts val="4832"/>
              </a:lnSpc>
            </a:pPr>
            <a:r>
              <a:rPr lang="en-US" sz="3200" dirty="0" smtClean="0">
                <a:solidFill>
                  <a:srgbClr val="844057"/>
                </a:solidFill>
                <a:latin typeface="Rosario"/>
              </a:rPr>
              <a:t> - e  </a:t>
            </a:r>
            <a:r>
              <a:rPr lang="en-US" sz="3200" dirty="0" err="1" smtClean="0">
                <a:solidFill>
                  <a:srgbClr val="844057"/>
                </a:solidFill>
                <a:latin typeface="Rosario"/>
              </a:rPr>
              <a:t>atividade</a:t>
            </a:r>
            <a:r>
              <a:rPr lang="en-US" sz="3200" dirty="0" smtClean="0">
                <a:solidFill>
                  <a:srgbClr val="844057"/>
                </a:solidFill>
                <a:latin typeface="Rosario"/>
              </a:rPr>
              <a:t> </a:t>
            </a:r>
            <a:r>
              <a:rPr lang="en-US" sz="3200" dirty="0">
                <a:solidFill>
                  <a:srgbClr val="844057"/>
                </a:solidFill>
                <a:latin typeface="Rosario"/>
              </a:rPr>
              <a:t>de </a:t>
            </a:r>
            <a:r>
              <a:rPr lang="en-US" sz="3200" dirty="0" err="1" smtClean="0">
                <a:solidFill>
                  <a:srgbClr val="844057"/>
                </a:solidFill>
                <a:latin typeface="Rosario"/>
              </a:rPr>
              <a:t>mediação</a:t>
            </a:r>
            <a:r>
              <a:rPr lang="en-US" sz="3200" dirty="0" smtClean="0">
                <a:solidFill>
                  <a:srgbClr val="844057"/>
                </a:solidFill>
                <a:latin typeface="Rosario"/>
              </a:rPr>
              <a:t>  </a:t>
            </a:r>
            <a:r>
              <a:rPr lang="en-US" sz="3200" dirty="0" err="1" smtClean="0">
                <a:solidFill>
                  <a:srgbClr val="844057"/>
                </a:solidFill>
                <a:latin typeface="Rosario"/>
              </a:rPr>
              <a:t>conduzida</a:t>
            </a:r>
            <a:r>
              <a:rPr lang="en-US" sz="3200" dirty="0" smtClean="0">
                <a:solidFill>
                  <a:srgbClr val="844057"/>
                </a:solidFill>
                <a:latin typeface="Rosario"/>
              </a:rPr>
              <a:t> </a:t>
            </a:r>
            <a:r>
              <a:rPr lang="en-US" sz="3200" dirty="0" err="1" smtClean="0">
                <a:solidFill>
                  <a:srgbClr val="844057"/>
                </a:solidFill>
                <a:latin typeface="Rosario"/>
              </a:rPr>
              <a:t>pelos</a:t>
            </a:r>
            <a:r>
              <a:rPr lang="en-US" sz="3200" dirty="0" smtClean="0">
                <a:solidFill>
                  <a:srgbClr val="844057"/>
                </a:solidFill>
                <a:latin typeface="Rosario"/>
              </a:rPr>
              <a:t> </a:t>
            </a:r>
            <a:r>
              <a:rPr lang="en-US" sz="3200" dirty="0" err="1" smtClean="0">
                <a:solidFill>
                  <a:srgbClr val="844057"/>
                </a:solidFill>
                <a:latin typeface="Rosario"/>
              </a:rPr>
              <a:t>dois</a:t>
            </a:r>
            <a:r>
              <a:rPr lang="en-US" sz="3200" dirty="0" smtClean="0">
                <a:solidFill>
                  <a:srgbClr val="844057"/>
                </a:solidFill>
                <a:latin typeface="Rosario"/>
              </a:rPr>
              <a:t> </a:t>
            </a:r>
            <a:r>
              <a:rPr lang="en-US" sz="3200" dirty="0" err="1" smtClean="0">
                <a:solidFill>
                  <a:srgbClr val="844057"/>
                </a:solidFill>
                <a:latin typeface="Rosario"/>
              </a:rPr>
              <a:t>professores</a:t>
            </a:r>
            <a:r>
              <a:rPr lang="en-US" sz="3200" dirty="0" smtClean="0">
                <a:solidFill>
                  <a:srgbClr val="844057"/>
                </a:solidFill>
                <a:latin typeface="Rosario"/>
              </a:rPr>
              <a:t> do </a:t>
            </a:r>
            <a:r>
              <a:rPr lang="en-US" sz="3200" dirty="0" err="1" smtClean="0">
                <a:solidFill>
                  <a:srgbClr val="844057"/>
                </a:solidFill>
                <a:latin typeface="Rosario"/>
              </a:rPr>
              <a:t>módulo</a:t>
            </a:r>
            <a:r>
              <a:rPr lang="en-US" sz="3200" dirty="0">
                <a:solidFill>
                  <a:srgbClr val="844057"/>
                </a:solidFill>
                <a:latin typeface="Rosario"/>
              </a:rPr>
              <a:t> </a:t>
            </a:r>
            <a:r>
              <a:rPr lang="en-US" sz="3200" dirty="0" err="1">
                <a:solidFill>
                  <a:srgbClr val="844057"/>
                </a:solidFill>
                <a:latin typeface="Rosario"/>
              </a:rPr>
              <a:t>problematizando</a:t>
            </a:r>
            <a:r>
              <a:rPr lang="en-US" sz="3200" dirty="0">
                <a:solidFill>
                  <a:srgbClr val="844057"/>
                </a:solidFill>
                <a:latin typeface="Rosario"/>
              </a:rPr>
              <a:t>, </a:t>
            </a:r>
            <a:r>
              <a:rPr lang="en-US" sz="3200" dirty="0" err="1">
                <a:solidFill>
                  <a:srgbClr val="844057"/>
                </a:solidFill>
                <a:latin typeface="Rosario"/>
              </a:rPr>
              <a:t>estimulando</a:t>
            </a:r>
            <a:r>
              <a:rPr lang="en-US" sz="3200" dirty="0">
                <a:solidFill>
                  <a:srgbClr val="844057"/>
                </a:solidFill>
                <a:latin typeface="Rosario"/>
              </a:rPr>
              <a:t> </a:t>
            </a:r>
            <a:r>
              <a:rPr lang="en-US" sz="3200" dirty="0" smtClean="0">
                <a:solidFill>
                  <a:srgbClr val="844057"/>
                </a:solidFill>
                <a:latin typeface="Rosario"/>
              </a:rPr>
              <a:t>o </a:t>
            </a:r>
            <a:r>
              <a:rPr lang="en-US" sz="3200" dirty="0" err="1" smtClean="0">
                <a:solidFill>
                  <a:srgbClr val="844057"/>
                </a:solidFill>
                <a:latin typeface="Rosario"/>
              </a:rPr>
              <a:t>compartilhamento</a:t>
            </a:r>
            <a:r>
              <a:rPr lang="en-US" sz="3200" dirty="0" smtClean="0">
                <a:solidFill>
                  <a:srgbClr val="844057"/>
                </a:solidFill>
                <a:latin typeface="Rosario"/>
              </a:rPr>
              <a:t> e </a:t>
            </a:r>
            <a:r>
              <a:rPr lang="en-US" sz="3200" dirty="0" err="1" smtClean="0">
                <a:solidFill>
                  <a:srgbClr val="844057"/>
                </a:solidFill>
                <a:latin typeface="Rosario"/>
              </a:rPr>
              <a:t>complementaridade</a:t>
            </a:r>
            <a:r>
              <a:rPr lang="en-US" sz="3200" dirty="0" smtClean="0">
                <a:solidFill>
                  <a:srgbClr val="844057"/>
                </a:solidFill>
                <a:latin typeface="Rosario"/>
              </a:rPr>
              <a:t> de </a:t>
            </a:r>
            <a:r>
              <a:rPr lang="en-US" sz="3200" dirty="0" err="1" smtClean="0">
                <a:solidFill>
                  <a:srgbClr val="844057"/>
                </a:solidFill>
                <a:latin typeface="Rosario"/>
              </a:rPr>
              <a:t>informações</a:t>
            </a:r>
            <a:r>
              <a:rPr lang="en-US" sz="3200" dirty="0" smtClean="0">
                <a:solidFill>
                  <a:srgbClr val="844057"/>
                </a:solidFill>
                <a:latin typeface="Rosario"/>
              </a:rPr>
              <a:t> e </a:t>
            </a:r>
            <a:r>
              <a:rPr lang="en-US" sz="3200" dirty="0" smtClean="0">
                <a:solidFill>
                  <a:srgbClr val="844057"/>
                </a:solidFill>
                <a:latin typeface="Rosario"/>
              </a:rPr>
              <a:t>a </a:t>
            </a:r>
            <a:r>
              <a:rPr lang="en-US" sz="3200" dirty="0" err="1" smtClean="0">
                <a:solidFill>
                  <a:srgbClr val="844057"/>
                </a:solidFill>
                <a:latin typeface="Rosario"/>
              </a:rPr>
              <a:t>produção</a:t>
            </a:r>
            <a:r>
              <a:rPr lang="en-US" sz="3200" dirty="0" smtClean="0">
                <a:solidFill>
                  <a:srgbClr val="844057"/>
                </a:solidFill>
                <a:latin typeface="Rosario"/>
              </a:rPr>
              <a:t> </a:t>
            </a:r>
            <a:r>
              <a:rPr lang="en-US" sz="3200" dirty="0">
                <a:solidFill>
                  <a:srgbClr val="844057"/>
                </a:solidFill>
                <a:latin typeface="Rosario"/>
              </a:rPr>
              <a:t>de </a:t>
            </a:r>
            <a:r>
              <a:rPr lang="en-US" sz="3200" dirty="0" err="1">
                <a:solidFill>
                  <a:srgbClr val="844057"/>
                </a:solidFill>
                <a:latin typeface="Rosario"/>
              </a:rPr>
              <a:t>novos</a:t>
            </a:r>
            <a:r>
              <a:rPr lang="en-US" sz="3200" dirty="0">
                <a:solidFill>
                  <a:srgbClr val="844057"/>
                </a:solidFill>
                <a:latin typeface="Rosario"/>
              </a:rPr>
              <a:t> </a:t>
            </a:r>
            <a:r>
              <a:rPr lang="en-US" sz="3200" dirty="0" err="1" smtClean="0">
                <a:solidFill>
                  <a:srgbClr val="844057"/>
                </a:solidFill>
                <a:latin typeface="Rosario"/>
              </a:rPr>
              <a:t>conhecimentos</a:t>
            </a:r>
            <a:r>
              <a:rPr lang="en-US" sz="3200" dirty="0" smtClean="0">
                <a:solidFill>
                  <a:srgbClr val="844057"/>
                </a:solidFill>
                <a:latin typeface="Rosario"/>
              </a:rPr>
              <a:t> </a:t>
            </a:r>
            <a:r>
              <a:rPr lang="en-US" sz="3200" dirty="0" err="1" smtClean="0">
                <a:solidFill>
                  <a:srgbClr val="844057"/>
                </a:solidFill>
                <a:latin typeface="Rosario"/>
              </a:rPr>
              <a:t>pelos</a:t>
            </a:r>
            <a:r>
              <a:rPr lang="en-US" sz="3200" dirty="0" smtClean="0">
                <a:solidFill>
                  <a:srgbClr val="844057"/>
                </a:solidFill>
                <a:latin typeface="Rosario"/>
              </a:rPr>
              <a:t> </a:t>
            </a:r>
            <a:r>
              <a:rPr lang="en-US" sz="3200" dirty="0" err="1" smtClean="0">
                <a:solidFill>
                  <a:srgbClr val="844057"/>
                </a:solidFill>
                <a:latin typeface="Rosario"/>
              </a:rPr>
              <a:t>mestrandos</a:t>
            </a:r>
            <a:r>
              <a:rPr lang="en-US" sz="3200" dirty="0" smtClean="0">
                <a:solidFill>
                  <a:srgbClr val="844057"/>
                </a:solidFill>
                <a:latin typeface="Rosario"/>
              </a:rPr>
              <a:t>. </a:t>
            </a:r>
            <a:r>
              <a:rPr lang="en-US" sz="3200" dirty="0">
                <a:solidFill>
                  <a:srgbClr val="844057"/>
                </a:solidFill>
                <a:latin typeface="Rosario"/>
              </a:rPr>
              <a:t> </a:t>
            </a:r>
          </a:p>
        </p:txBody>
      </p:sp>
      <p:sp>
        <p:nvSpPr>
          <p:cNvPr id="5" name="AutoShape 5"/>
          <p:cNvSpPr/>
          <p:nvPr/>
        </p:nvSpPr>
        <p:spPr>
          <a:xfrm>
            <a:off x="600936" y="1901065"/>
            <a:ext cx="16658364" cy="39104"/>
          </a:xfrm>
          <a:prstGeom prst="rect">
            <a:avLst/>
          </a:prstGeom>
          <a:solidFill>
            <a:srgbClr val="844057"/>
          </a:solidFill>
        </p:spPr>
      </p:sp>
    </p:spTree>
    <p:extLst>
      <p:ext uri="{BB962C8B-B14F-4D97-AF65-F5344CB8AC3E}">
        <p14:creationId xmlns:p14="http://schemas.microsoft.com/office/powerpoint/2010/main" val="2381189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TextBox 2"/>
          <p:cNvSpPr txBox="1"/>
          <p:nvPr/>
        </p:nvSpPr>
        <p:spPr>
          <a:xfrm>
            <a:off x="1344685" y="2134971"/>
            <a:ext cx="15534671" cy="5052426"/>
          </a:xfrm>
          <a:prstGeom prst="rect">
            <a:avLst/>
          </a:prstGeom>
        </p:spPr>
        <p:txBody>
          <a:bodyPr lIns="0" tIns="0" rIns="0" bIns="0" rtlCol="0" anchor="t">
            <a:spAutoFit/>
          </a:bodyPr>
          <a:lstStyle/>
          <a:p>
            <a:pPr>
              <a:lnSpc>
                <a:spcPts val="4480"/>
              </a:lnSpc>
            </a:pPr>
            <a:r>
              <a:rPr lang="en-US" sz="3200">
                <a:solidFill>
                  <a:srgbClr val="FAF3F0"/>
                </a:solidFill>
                <a:latin typeface="Rosario"/>
              </a:rPr>
              <a:t>"A abordagem das convidadas Terezinha Fróes e Marize Sanches acerca da multirreferencialidade e a defesa de que todos os lugares da cidade   podem ser espaços multirreferenciais de aprendizagem também foram importante nesse momento da minha pesquisa. Devo confessar que me incomodei sobremaneira com a apresentação de um vídeo de dança ao fim da exposição das convidadas em que o exemplo de belo e admirável com que fomos “presenteados/as” foi uma dança notadamente europeia realizada por corpos brancos europeus. Toda a explanação referente a  multirreferencialidade não foi capaz de sobrepujar o poder que a branquitude com seus hábitos colonialistas opera sobre manifestações de beleza, conhecimento e valores diversos dos europeus."</a:t>
            </a:r>
          </a:p>
        </p:txBody>
      </p:sp>
      <p:sp>
        <p:nvSpPr>
          <p:cNvPr id="3" name="TextBox 3"/>
          <p:cNvSpPr txBox="1"/>
          <p:nvPr/>
        </p:nvSpPr>
        <p:spPr>
          <a:xfrm>
            <a:off x="13878955" y="8506460"/>
            <a:ext cx="3569453" cy="1780540"/>
          </a:xfrm>
          <a:prstGeom prst="rect">
            <a:avLst/>
          </a:prstGeom>
        </p:spPr>
        <p:txBody>
          <a:bodyPr lIns="0" tIns="0" rIns="0" bIns="0" rtlCol="0" anchor="t">
            <a:spAutoFit/>
          </a:bodyPr>
          <a:lstStyle/>
          <a:p>
            <a:pPr algn="ctr">
              <a:lnSpc>
                <a:spcPts val="4759"/>
              </a:lnSpc>
            </a:pPr>
            <a:r>
              <a:rPr lang="en-US" sz="3400">
                <a:solidFill>
                  <a:srgbClr val="FFFFFF"/>
                </a:solidFill>
                <a:latin typeface="Rosario"/>
              </a:rPr>
              <a:t>Terezinha Fróes e Marize Sanches por Luiza Meireles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grpSp>
        <p:nvGrpSpPr>
          <p:cNvPr id="2" name="Group 2"/>
          <p:cNvGrpSpPr/>
          <p:nvPr/>
        </p:nvGrpSpPr>
        <p:grpSpPr>
          <a:xfrm>
            <a:off x="1414779" y="4061733"/>
            <a:ext cx="15458442" cy="3046027"/>
            <a:chOff x="0" y="0"/>
            <a:chExt cx="20611256" cy="4061370"/>
          </a:xfrm>
        </p:grpSpPr>
        <p:sp>
          <p:nvSpPr>
            <p:cNvPr id="3" name="TextBox 3"/>
            <p:cNvSpPr txBox="1"/>
            <p:nvPr/>
          </p:nvSpPr>
          <p:spPr>
            <a:xfrm>
              <a:off x="0" y="0"/>
              <a:ext cx="20611256" cy="723900"/>
            </a:xfrm>
            <a:prstGeom prst="rect">
              <a:avLst/>
            </a:prstGeom>
          </p:spPr>
          <p:txBody>
            <a:bodyPr lIns="0" tIns="0" rIns="0" bIns="0" rtlCol="0" anchor="t">
              <a:spAutoFit/>
            </a:bodyPr>
            <a:lstStyle/>
            <a:p>
              <a:pPr algn="l">
                <a:lnSpc>
                  <a:spcPts val="4320"/>
                </a:lnSpc>
              </a:pPr>
              <a:endParaRPr/>
            </a:p>
          </p:txBody>
        </p:sp>
        <p:sp>
          <p:nvSpPr>
            <p:cNvPr id="4" name="TextBox 4"/>
            <p:cNvSpPr txBox="1"/>
            <p:nvPr/>
          </p:nvSpPr>
          <p:spPr>
            <a:xfrm>
              <a:off x="0" y="1296580"/>
              <a:ext cx="20611256" cy="2764790"/>
            </a:xfrm>
            <a:prstGeom prst="rect">
              <a:avLst/>
            </a:prstGeom>
          </p:spPr>
          <p:txBody>
            <a:bodyPr lIns="0" tIns="0" rIns="0" bIns="0" rtlCol="0" anchor="t">
              <a:spAutoFit/>
            </a:bodyPr>
            <a:lstStyle/>
            <a:p>
              <a:pPr algn="ctr">
                <a:lnSpc>
                  <a:spcPts val="6719"/>
                </a:lnSpc>
              </a:pPr>
              <a:r>
                <a:rPr lang="en-US" sz="4800" spc="96">
                  <a:solidFill>
                    <a:srgbClr val="844057"/>
                  </a:solidFill>
                  <a:latin typeface="Rosario"/>
                </a:rPr>
                <a:t>"Somos multirreferenciados."</a:t>
              </a:r>
            </a:p>
            <a:p>
              <a:pPr algn="l">
                <a:lnSpc>
                  <a:spcPts val="5040"/>
                </a:lnSpc>
              </a:pPr>
              <a:r>
                <a:rPr lang="en-US" sz="3600" spc="72">
                  <a:solidFill>
                    <a:srgbClr val="844057"/>
                  </a:solidFill>
                  <a:latin typeface="Rosario"/>
                </a:rPr>
                <a:t> </a:t>
              </a:r>
            </a:p>
            <a:p>
              <a:pPr algn="l">
                <a:lnSpc>
                  <a:spcPts val="5040"/>
                </a:lnSpc>
              </a:pPr>
              <a:endParaRPr lang="en-US" sz="3600" spc="72">
                <a:solidFill>
                  <a:srgbClr val="844057"/>
                </a:solidFill>
                <a:latin typeface="Rosario"/>
              </a:endParaRPr>
            </a:p>
          </p:txBody>
        </p:sp>
      </p:grpSp>
      <p:sp>
        <p:nvSpPr>
          <p:cNvPr id="5" name="AutoShape 5"/>
          <p:cNvSpPr/>
          <p:nvPr/>
        </p:nvSpPr>
        <p:spPr>
          <a:xfrm>
            <a:off x="-361950" y="-1293370"/>
            <a:ext cx="19011900" cy="4038600"/>
          </a:xfrm>
          <a:prstGeom prst="rect">
            <a:avLst/>
          </a:prstGeom>
          <a:solidFill>
            <a:srgbClr val="844057"/>
          </a:solidFill>
        </p:spPr>
      </p:sp>
      <p:grpSp>
        <p:nvGrpSpPr>
          <p:cNvPr id="6" name="Group 6"/>
          <p:cNvGrpSpPr/>
          <p:nvPr/>
        </p:nvGrpSpPr>
        <p:grpSpPr>
          <a:xfrm>
            <a:off x="1028700" y="9220200"/>
            <a:ext cx="16230600" cy="739140"/>
            <a:chOff x="0" y="0"/>
            <a:chExt cx="21640800" cy="985520"/>
          </a:xfrm>
        </p:grpSpPr>
        <p:sp>
          <p:nvSpPr>
            <p:cNvPr id="7" name="TextBox 7"/>
            <p:cNvSpPr txBox="1"/>
            <p:nvPr/>
          </p:nvSpPr>
          <p:spPr>
            <a:xfrm>
              <a:off x="585543" y="469900"/>
              <a:ext cx="21055257" cy="515620"/>
            </a:xfrm>
            <a:prstGeom prst="rect">
              <a:avLst/>
            </a:prstGeom>
          </p:spPr>
          <p:txBody>
            <a:bodyPr lIns="0" tIns="0" rIns="0" bIns="0" rtlCol="0" anchor="t">
              <a:spAutoFit/>
            </a:bodyPr>
            <a:lstStyle/>
            <a:p>
              <a:pPr algn="r">
                <a:lnSpc>
                  <a:spcPts val="3359"/>
                </a:lnSpc>
              </a:pPr>
              <a:endParaRPr/>
            </a:p>
          </p:txBody>
        </p:sp>
        <p:sp>
          <p:nvSpPr>
            <p:cNvPr id="8" name="AutoShape 8"/>
            <p:cNvSpPr/>
            <p:nvPr/>
          </p:nvSpPr>
          <p:spPr>
            <a:xfrm>
              <a:off x="0" y="0"/>
              <a:ext cx="21640800" cy="50800"/>
            </a:xfrm>
            <a:prstGeom prst="rect">
              <a:avLst/>
            </a:prstGeom>
            <a:solidFill>
              <a:srgbClr val="844057"/>
            </a:solidFill>
          </p:spPr>
        </p:sp>
      </p:grpSp>
      <p:grpSp>
        <p:nvGrpSpPr>
          <p:cNvPr id="9" name="Group 9"/>
          <p:cNvGrpSpPr/>
          <p:nvPr/>
        </p:nvGrpSpPr>
        <p:grpSpPr>
          <a:xfrm>
            <a:off x="2104602" y="-40971"/>
            <a:ext cx="12854142" cy="3657768"/>
            <a:chOff x="0" y="0"/>
            <a:chExt cx="17138855" cy="4877024"/>
          </a:xfrm>
        </p:grpSpPr>
        <p:sp>
          <p:nvSpPr>
            <p:cNvPr id="10" name="TextBox 10"/>
            <p:cNvSpPr txBox="1"/>
            <p:nvPr/>
          </p:nvSpPr>
          <p:spPr>
            <a:xfrm>
              <a:off x="1251135" y="4153124"/>
              <a:ext cx="14636586" cy="723900"/>
            </a:xfrm>
            <a:prstGeom prst="rect">
              <a:avLst/>
            </a:prstGeom>
          </p:spPr>
          <p:txBody>
            <a:bodyPr lIns="0" tIns="0" rIns="0" bIns="0" rtlCol="0" anchor="t">
              <a:spAutoFit/>
            </a:bodyPr>
            <a:lstStyle/>
            <a:p>
              <a:pPr algn="ctr">
                <a:lnSpc>
                  <a:spcPts val="4320"/>
                </a:lnSpc>
              </a:pPr>
              <a:r>
                <a:rPr lang="en-US" sz="3600" spc="144">
                  <a:solidFill>
                    <a:srgbClr val="844057"/>
                  </a:solidFill>
                  <a:latin typeface="Rosario"/>
                </a:rPr>
                <a:t>por Sueli Ramos</a:t>
              </a:r>
            </a:p>
          </p:txBody>
        </p:sp>
        <p:sp>
          <p:nvSpPr>
            <p:cNvPr id="11" name="TextBox 11"/>
            <p:cNvSpPr txBox="1"/>
            <p:nvPr/>
          </p:nvSpPr>
          <p:spPr>
            <a:xfrm>
              <a:off x="0" y="9525"/>
              <a:ext cx="17138855" cy="3876675"/>
            </a:xfrm>
            <a:prstGeom prst="rect">
              <a:avLst/>
            </a:prstGeom>
          </p:spPr>
          <p:txBody>
            <a:bodyPr lIns="0" tIns="0" rIns="0" bIns="0" rtlCol="0" anchor="t">
              <a:spAutoFit/>
            </a:bodyPr>
            <a:lstStyle/>
            <a:p>
              <a:pPr algn="ctr">
                <a:lnSpc>
                  <a:spcPts val="7680"/>
                </a:lnSpc>
              </a:pPr>
              <a:r>
                <a:rPr lang="en-US" sz="6400" spc="256">
                  <a:solidFill>
                    <a:srgbClr val="FAF3F0"/>
                  </a:solidFill>
                  <a:latin typeface="Rosario"/>
                </a:rPr>
                <a:t>TEREZINHA FRÓES </a:t>
              </a:r>
            </a:p>
            <a:p>
              <a:pPr algn="ctr">
                <a:lnSpc>
                  <a:spcPts val="7680"/>
                </a:lnSpc>
              </a:pPr>
              <a:r>
                <a:rPr lang="en-US" sz="6400" spc="256">
                  <a:solidFill>
                    <a:srgbClr val="FAF3F0"/>
                  </a:solidFill>
                  <a:latin typeface="Rosario"/>
                </a:rPr>
                <a:t>E </a:t>
              </a:r>
            </a:p>
            <a:p>
              <a:pPr algn="ctr">
                <a:lnSpc>
                  <a:spcPts val="7680"/>
                </a:lnSpc>
              </a:pPr>
              <a:r>
                <a:rPr lang="en-US" sz="6400" spc="256">
                  <a:solidFill>
                    <a:srgbClr val="FAF3F0"/>
                  </a:solidFill>
                  <a:latin typeface="Rosario"/>
                </a:rPr>
                <a:t>MARIZE SANCHES</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247650" y="-381000"/>
            <a:ext cx="18783300" cy="7319290"/>
          </a:xfrm>
          <a:prstGeom prst="rect">
            <a:avLst/>
          </a:prstGeom>
          <a:solidFill>
            <a:srgbClr val="FAF3F0"/>
          </a:solidFill>
        </p:spPr>
      </p:sp>
      <p:sp>
        <p:nvSpPr>
          <p:cNvPr id="3" name="AutoShape 3"/>
          <p:cNvSpPr/>
          <p:nvPr/>
        </p:nvSpPr>
        <p:spPr>
          <a:xfrm>
            <a:off x="1028700" y="1219200"/>
            <a:ext cx="16230600" cy="38100"/>
          </a:xfrm>
          <a:prstGeom prst="rect">
            <a:avLst/>
          </a:prstGeom>
          <a:solidFill>
            <a:srgbClr val="844057"/>
          </a:solidFill>
        </p:spPr>
      </p:sp>
      <p:grpSp>
        <p:nvGrpSpPr>
          <p:cNvPr id="4" name="Group 4"/>
          <p:cNvGrpSpPr/>
          <p:nvPr/>
        </p:nvGrpSpPr>
        <p:grpSpPr>
          <a:xfrm>
            <a:off x="0" y="7187808"/>
            <a:ext cx="17989762" cy="2914818"/>
            <a:chOff x="0" y="0"/>
            <a:chExt cx="23986349" cy="3886424"/>
          </a:xfrm>
        </p:grpSpPr>
        <p:sp>
          <p:nvSpPr>
            <p:cNvPr id="5" name="TextBox 5"/>
            <p:cNvSpPr txBox="1"/>
            <p:nvPr/>
          </p:nvSpPr>
          <p:spPr>
            <a:xfrm>
              <a:off x="1751001" y="3162524"/>
              <a:ext cx="2048434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Lorena Oliveira</a:t>
              </a:r>
            </a:p>
          </p:txBody>
        </p:sp>
        <p:sp>
          <p:nvSpPr>
            <p:cNvPr id="6" name="TextBox 6"/>
            <p:cNvSpPr txBox="1"/>
            <p:nvPr/>
          </p:nvSpPr>
          <p:spPr>
            <a:xfrm>
              <a:off x="0" y="0"/>
              <a:ext cx="23986349" cy="2895600"/>
            </a:xfrm>
            <a:prstGeom prst="rect">
              <a:avLst/>
            </a:prstGeom>
          </p:spPr>
          <p:txBody>
            <a:bodyPr lIns="0" tIns="0" rIns="0" bIns="0" rtlCol="0" anchor="t">
              <a:spAutoFit/>
            </a:bodyPr>
            <a:lstStyle/>
            <a:p>
              <a:pPr algn="ctr">
                <a:lnSpc>
                  <a:spcPts val="5759"/>
                </a:lnSpc>
              </a:pPr>
              <a:r>
                <a:rPr lang="en-US" sz="4800" spc="192">
                  <a:solidFill>
                    <a:srgbClr val="FAF3F0"/>
                  </a:solidFill>
                  <a:latin typeface="Rosario"/>
                </a:rPr>
                <a:t>TEREZINHA FRÓES BURNHAM </a:t>
              </a:r>
            </a:p>
            <a:p>
              <a:pPr algn="ctr">
                <a:lnSpc>
                  <a:spcPts val="5759"/>
                </a:lnSpc>
              </a:pPr>
              <a:r>
                <a:rPr lang="en-US" sz="4800" spc="192">
                  <a:solidFill>
                    <a:srgbClr val="FAF3F0"/>
                  </a:solidFill>
                  <a:latin typeface="Rosario"/>
                </a:rPr>
                <a:t>E </a:t>
              </a:r>
            </a:p>
            <a:p>
              <a:pPr algn="ctr">
                <a:lnSpc>
                  <a:spcPts val="5759"/>
                </a:lnSpc>
              </a:pPr>
              <a:r>
                <a:rPr lang="en-US" sz="4800" spc="192">
                  <a:solidFill>
                    <a:srgbClr val="FAF3F0"/>
                  </a:solidFill>
                  <a:latin typeface="Rosario"/>
                </a:rPr>
                <a:t>MARIZE SANCHES</a:t>
              </a:r>
            </a:p>
          </p:txBody>
        </p:sp>
      </p:grpSp>
      <p:grpSp>
        <p:nvGrpSpPr>
          <p:cNvPr id="7" name="Group 7"/>
          <p:cNvGrpSpPr/>
          <p:nvPr/>
        </p:nvGrpSpPr>
        <p:grpSpPr>
          <a:xfrm>
            <a:off x="1467428" y="1028700"/>
            <a:ext cx="4156708" cy="3195911"/>
            <a:chOff x="0" y="0"/>
            <a:chExt cx="5542277" cy="4261214"/>
          </a:xfrm>
        </p:grpSpPr>
        <p:sp>
          <p:nvSpPr>
            <p:cNvPr id="8" name="TextBox 8"/>
            <p:cNvSpPr txBox="1"/>
            <p:nvPr/>
          </p:nvSpPr>
          <p:spPr>
            <a:xfrm>
              <a:off x="0" y="1456228"/>
              <a:ext cx="5542277" cy="19589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"OUÇO SONS; SINTO CHEIROS; VEJO IMAGENS." </a:t>
              </a:r>
            </a:p>
          </p:txBody>
        </p:sp>
        <p:sp>
          <p:nvSpPr>
            <p:cNvPr id="9" name="TextBox 9"/>
            <p:cNvSpPr txBox="1"/>
            <p:nvPr/>
          </p:nvSpPr>
          <p:spPr>
            <a:xfrm>
              <a:off x="0" y="3692043"/>
              <a:ext cx="5542277" cy="569172"/>
            </a:xfrm>
            <a:prstGeom prst="rect">
              <a:avLst/>
            </a:prstGeom>
          </p:spPr>
          <p:txBody>
            <a:bodyPr lIns="0" tIns="0" rIns="0" bIns="0" rtlCol="0" anchor="t">
              <a:spAutoFit/>
            </a:bodyPr>
            <a:lstStyle/>
            <a:p>
              <a:pPr algn="ctr">
                <a:lnSpc>
                  <a:spcPts val="3640"/>
                </a:lnSpc>
              </a:pPr>
              <a:endParaRPr/>
            </a:p>
          </p:txBody>
        </p:sp>
        <p:grpSp>
          <p:nvGrpSpPr>
            <p:cNvPr id="10" name="Group 10"/>
            <p:cNvGrpSpPr/>
            <p:nvPr/>
          </p:nvGrpSpPr>
          <p:grpSpPr>
            <a:xfrm>
              <a:off x="2466338" y="0"/>
              <a:ext cx="609600" cy="6096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2" name="Group 12"/>
          <p:cNvGrpSpPr/>
          <p:nvPr/>
        </p:nvGrpSpPr>
        <p:grpSpPr>
          <a:xfrm>
            <a:off x="7065646" y="1028700"/>
            <a:ext cx="4156708" cy="4186511"/>
            <a:chOff x="0" y="0"/>
            <a:chExt cx="5542277" cy="5582014"/>
          </a:xfrm>
        </p:grpSpPr>
        <p:sp>
          <p:nvSpPr>
            <p:cNvPr id="13" name="TextBox 13"/>
            <p:cNvSpPr txBox="1"/>
            <p:nvPr/>
          </p:nvSpPr>
          <p:spPr>
            <a:xfrm>
              <a:off x="0" y="1456228"/>
              <a:ext cx="5542277" cy="32797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"É TOTAL O ESTADO DE ENTREGA</a:t>
              </a:r>
            </a:p>
            <a:p>
              <a:pPr algn="ctr">
                <a:lnSpc>
                  <a:spcPts val="3900"/>
                </a:lnSpc>
              </a:pPr>
              <a:r>
                <a:rPr lang="en-US" sz="1200" spc="120">
                  <a:solidFill>
                    <a:srgbClr val="844057"/>
                  </a:solidFill>
                  <a:latin typeface="Arimo"/>
                </a:rPr>
                <a:t>do ouvido dançante e do corpo ouvinte." </a:t>
              </a:r>
            </a:p>
          </p:txBody>
        </p:sp>
        <p:sp>
          <p:nvSpPr>
            <p:cNvPr id="14" name="TextBox 14"/>
            <p:cNvSpPr txBox="1"/>
            <p:nvPr/>
          </p:nvSpPr>
          <p:spPr>
            <a:xfrm>
              <a:off x="0" y="5012843"/>
              <a:ext cx="5542277" cy="569172"/>
            </a:xfrm>
            <a:prstGeom prst="rect">
              <a:avLst/>
            </a:prstGeom>
          </p:spPr>
          <p:txBody>
            <a:bodyPr lIns="0" tIns="0" rIns="0" bIns="0" rtlCol="0" anchor="t">
              <a:spAutoFit/>
            </a:bodyPr>
            <a:lstStyle/>
            <a:p>
              <a:pPr algn="ctr">
                <a:lnSpc>
                  <a:spcPts val="3640"/>
                </a:lnSpc>
              </a:pPr>
              <a:endParaRPr/>
            </a:p>
          </p:txBody>
        </p:sp>
        <p:grpSp>
          <p:nvGrpSpPr>
            <p:cNvPr id="15" name="Group 15"/>
            <p:cNvGrpSpPr/>
            <p:nvPr/>
          </p:nvGrpSpPr>
          <p:grpSpPr>
            <a:xfrm>
              <a:off x="2466338" y="0"/>
              <a:ext cx="609600" cy="60960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7" name="Group 17"/>
          <p:cNvGrpSpPr/>
          <p:nvPr/>
        </p:nvGrpSpPr>
        <p:grpSpPr>
          <a:xfrm>
            <a:off x="13102592" y="1028700"/>
            <a:ext cx="4156708" cy="2205311"/>
            <a:chOff x="0" y="0"/>
            <a:chExt cx="5542277" cy="2940414"/>
          </a:xfrm>
        </p:grpSpPr>
        <p:sp>
          <p:nvSpPr>
            <p:cNvPr id="18" name="TextBox 18"/>
            <p:cNvSpPr txBox="1"/>
            <p:nvPr/>
          </p:nvSpPr>
          <p:spPr>
            <a:xfrm>
              <a:off x="0" y="1456228"/>
              <a:ext cx="5542277" cy="638175"/>
            </a:xfrm>
            <a:prstGeom prst="rect">
              <a:avLst/>
            </a:prstGeom>
          </p:spPr>
          <p:txBody>
            <a:bodyPr lIns="0" tIns="0" rIns="0" bIns="0" rtlCol="0" anchor="t">
              <a:spAutoFit/>
            </a:bodyPr>
            <a:lstStyle/>
            <a:p>
              <a:pPr algn="ctr">
                <a:lnSpc>
                  <a:spcPts val="3900"/>
                </a:lnSpc>
              </a:pPr>
              <a:r>
                <a:rPr lang="en-US" sz="3000" spc="300">
                  <a:solidFill>
                    <a:srgbClr val="844057"/>
                  </a:solidFill>
                  <a:latin typeface="Rosario"/>
                </a:rPr>
                <a:t>"QUERO MAIS!"</a:t>
              </a:r>
            </a:p>
          </p:txBody>
        </p:sp>
        <p:sp>
          <p:nvSpPr>
            <p:cNvPr id="19" name="TextBox 19"/>
            <p:cNvSpPr txBox="1"/>
            <p:nvPr/>
          </p:nvSpPr>
          <p:spPr>
            <a:xfrm>
              <a:off x="0" y="2371243"/>
              <a:ext cx="5542277" cy="569172"/>
            </a:xfrm>
            <a:prstGeom prst="rect">
              <a:avLst/>
            </a:prstGeom>
          </p:spPr>
          <p:txBody>
            <a:bodyPr lIns="0" tIns="0" rIns="0" bIns="0" rtlCol="0" anchor="t">
              <a:spAutoFit/>
            </a:bodyPr>
            <a:lstStyle/>
            <a:p>
              <a:pPr algn="ctr">
                <a:lnSpc>
                  <a:spcPts val="3640"/>
                </a:lnSpc>
              </a:pPr>
              <a:endParaRPr/>
            </a:p>
          </p:txBody>
        </p:sp>
        <p:grpSp>
          <p:nvGrpSpPr>
            <p:cNvPr id="20" name="Group 20"/>
            <p:cNvGrpSpPr/>
            <p:nvPr/>
          </p:nvGrpSpPr>
          <p:grpSpPr>
            <a:xfrm>
              <a:off x="2466338" y="0"/>
              <a:ext cx="609600" cy="60960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21" r="3121"/>
          <a:stretch>
            <a:fillRect/>
          </a:stretch>
        </p:blipFill>
        <p:spPr>
          <a:xfrm>
            <a:off x="2377367" y="0"/>
            <a:ext cx="12859706" cy="10287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1028700" y="2950116"/>
            <a:ext cx="7288659" cy="5344922"/>
          </a:xfrm>
          <a:prstGeom prst="rect">
            <a:avLst/>
          </a:prstGeom>
        </p:spPr>
        <p:txBody>
          <a:bodyPr lIns="0" tIns="0" rIns="0" bIns="0" rtlCol="0" anchor="t">
            <a:spAutoFit/>
          </a:bodyPr>
          <a:lstStyle/>
          <a:p>
            <a:pPr>
              <a:lnSpc>
                <a:spcPts val="5880"/>
              </a:lnSpc>
            </a:pPr>
            <a:r>
              <a:rPr lang="en-US" sz="4200" spc="168">
                <a:solidFill>
                  <a:srgbClr val="844057"/>
                </a:solidFill>
                <a:latin typeface="Rosario"/>
              </a:rPr>
              <a:t>A apresentação de um ICBA (GOETHE INSTITUT) </a:t>
            </a:r>
            <a:r>
              <a:rPr lang="en-US" sz="4200">
                <a:solidFill>
                  <a:srgbClr val="844057"/>
                </a:solidFill>
                <a:latin typeface="Rosario"/>
              </a:rPr>
              <a:t>até então</a:t>
            </a:r>
          </a:p>
          <a:p>
            <a:pPr>
              <a:lnSpc>
                <a:spcPts val="5040"/>
              </a:lnSpc>
            </a:pPr>
            <a:r>
              <a:rPr lang="en-US" sz="4200" spc="168">
                <a:solidFill>
                  <a:srgbClr val="844057"/>
                </a:solidFill>
                <a:latin typeface="Rosario"/>
              </a:rPr>
              <a:t>desconhecido, com trabalhos articulados com as minorias, residências, um trabalho não divulgado; teoria/prática....</a:t>
            </a:r>
          </a:p>
          <a:p>
            <a:pPr>
              <a:lnSpc>
                <a:spcPts val="3660"/>
              </a:lnSpc>
            </a:pPr>
            <a:endParaRPr lang="en-US" sz="4200" spc="168">
              <a:solidFill>
                <a:srgbClr val="844057"/>
              </a:solidFill>
              <a:latin typeface="Rosario"/>
            </a:endParaRPr>
          </a:p>
          <a:p>
            <a:pPr>
              <a:lnSpc>
                <a:spcPts val="3660"/>
              </a:lnSpc>
            </a:pPr>
            <a:endParaRPr lang="en-US" sz="4200" spc="168">
              <a:solidFill>
                <a:srgbClr val="844057"/>
              </a:solidFill>
              <a:latin typeface="Rosario"/>
            </a:endParaRPr>
          </a:p>
          <a:p>
            <a:pPr algn="l">
              <a:lnSpc>
                <a:spcPts val="3660"/>
              </a:lnSpc>
            </a:pPr>
            <a:endParaRPr lang="en-US" sz="4200" spc="168">
              <a:solidFill>
                <a:srgbClr val="844057"/>
              </a:solidFill>
              <a:latin typeface="Rosario"/>
            </a:endParaRPr>
          </a:p>
        </p:txBody>
      </p:sp>
      <p:sp>
        <p:nvSpPr>
          <p:cNvPr id="3" name="AutoShape 3"/>
          <p:cNvSpPr/>
          <p:nvPr/>
        </p:nvSpPr>
        <p:spPr>
          <a:xfrm>
            <a:off x="10744200" y="-419100"/>
            <a:ext cx="6515100" cy="9677400"/>
          </a:xfrm>
          <a:prstGeom prst="rect">
            <a:avLst/>
          </a:prstGeom>
          <a:solidFill>
            <a:srgbClr val="844057"/>
          </a:solidFill>
        </p:spPr>
      </p:sp>
      <p:sp>
        <p:nvSpPr>
          <p:cNvPr id="4" name="TextBox 4"/>
          <p:cNvSpPr txBox="1"/>
          <p:nvPr/>
        </p:nvSpPr>
        <p:spPr>
          <a:xfrm>
            <a:off x="10997208" y="3914775"/>
            <a:ext cx="6009084" cy="777240"/>
          </a:xfrm>
          <a:prstGeom prst="rect">
            <a:avLst/>
          </a:prstGeom>
        </p:spPr>
        <p:txBody>
          <a:bodyPr lIns="0" tIns="0" rIns="0" bIns="0" rtlCol="0" anchor="t">
            <a:spAutoFit/>
          </a:bodyPr>
          <a:lstStyle/>
          <a:p>
            <a:pPr algn="ctr">
              <a:lnSpc>
                <a:spcPts val="6240"/>
              </a:lnSpc>
              <a:spcBef>
                <a:spcPct val="0"/>
              </a:spcBef>
            </a:pPr>
            <a:r>
              <a:rPr lang="en-US" sz="4800" spc="480">
                <a:solidFill>
                  <a:srgbClr val="FAF3F0"/>
                </a:solidFill>
                <a:latin typeface="Rosario"/>
              </a:rPr>
              <a:t>MANFRED  STOFFL</a:t>
            </a:r>
          </a:p>
        </p:txBody>
      </p:sp>
      <p:sp>
        <p:nvSpPr>
          <p:cNvPr id="5" name="TextBox 5"/>
          <p:cNvSpPr txBox="1"/>
          <p:nvPr/>
        </p:nvSpPr>
        <p:spPr>
          <a:xfrm>
            <a:off x="10720499" y="7781925"/>
            <a:ext cx="6515100" cy="1476375"/>
          </a:xfrm>
          <a:prstGeom prst="rect">
            <a:avLst/>
          </a:prstGeom>
        </p:spPr>
        <p:txBody>
          <a:bodyPr lIns="0" tIns="0" rIns="0" bIns="0" rtlCol="0" anchor="t">
            <a:spAutoFit/>
          </a:bodyPr>
          <a:lstStyle/>
          <a:p>
            <a:pPr algn="ctr">
              <a:lnSpc>
                <a:spcPts val="3900"/>
              </a:lnSpc>
              <a:spcBef>
                <a:spcPct val="0"/>
              </a:spcBef>
            </a:pPr>
            <a:r>
              <a:rPr lang="en-US" sz="3000" spc="300">
                <a:solidFill>
                  <a:srgbClr val="FAF3F0"/>
                </a:solidFill>
                <a:latin typeface="Rosario"/>
              </a:rPr>
              <a:t>POR ADRIANA BAMBERG, DANILO FERREIRA, JOÃO PERENE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247650" y="-381000"/>
            <a:ext cx="18783300" cy="7319290"/>
          </a:xfrm>
          <a:prstGeom prst="rect">
            <a:avLst/>
          </a:prstGeom>
          <a:solidFill>
            <a:srgbClr val="FAF3F0"/>
          </a:solidFill>
        </p:spPr>
      </p:sp>
      <p:sp>
        <p:nvSpPr>
          <p:cNvPr id="3" name="AutoShape 3"/>
          <p:cNvSpPr/>
          <p:nvPr/>
        </p:nvSpPr>
        <p:spPr>
          <a:xfrm>
            <a:off x="1028700" y="1219200"/>
            <a:ext cx="16230600" cy="38100"/>
          </a:xfrm>
          <a:prstGeom prst="rect">
            <a:avLst/>
          </a:prstGeom>
          <a:solidFill>
            <a:srgbClr val="844057"/>
          </a:solidFill>
        </p:spPr>
      </p:sp>
      <p:grpSp>
        <p:nvGrpSpPr>
          <p:cNvPr id="4" name="Group 4"/>
          <p:cNvGrpSpPr/>
          <p:nvPr/>
        </p:nvGrpSpPr>
        <p:grpSpPr>
          <a:xfrm>
            <a:off x="0" y="7911708"/>
            <a:ext cx="17989762" cy="1467018"/>
            <a:chOff x="0" y="0"/>
            <a:chExt cx="23986349" cy="1956024"/>
          </a:xfrm>
        </p:grpSpPr>
        <p:sp>
          <p:nvSpPr>
            <p:cNvPr id="5" name="TextBox 5"/>
            <p:cNvSpPr txBox="1"/>
            <p:nvPr/>
          </p:nvSpPr>
          <p:spPr>
            <a:xfrm>
              <a:off x="1751001" y="1232124"/>
              <a:ext cx="20484346" cy="723900"/>
            </a:xfrm>
            <a:prstGeom prst="rect">
              <a:avLst/>
            </a:prstGeom>
          </p:spPr>
          <p:txBody>
            <a:bodyPr lIns="0" tIns="0" rIns="0" bIns="0" rtlCol="0" anchor="t">
              <a:spAutoFit/>
            </a:bodyPr>
            <a:lstStyle/>
            <a:p>
              <a:pPr algn="ctr">
                <a:lnSpc>
                  <a:spcPts val="4320"/>
                </a:lnSpc>
              </a:pPr>
              <a:r>
                <a:rPr lang="en-US" sz="3600" spc="144">
                  <a:solidFill>
                    <a:srgbClr val="FAF3F0"/>
                  </a:solidFill>
                  <a:latin typeface="Rosario"/>
                </a:rPr>
                <a:t>por Lorena Oliveira</a:t>
              </a:r>
            </a:p>
          </p:txBody>
        </p:sp>
        <p:sp>
          <p:nvSpPr>
            <p:cNvPr id="6" name="TextBox 6"/>
            <p:cNvSpPr txBox="1"/>
            <p:nvPr/>
          </p:nvSpPr>
          <p:spPr>
            <a:xfrm>
              <a:off x="0" y="0"/>
              <a:ext cx="23986349" cy="965200"/>
            </a:xfrm>
            <a:prstGeom prst="rect">
              <a:avLst/>
            </a:prstGeom>
          </p:spPr>
          <p:txBody>
            <a:bodyPr lIns="0" tIns="0" rIns="0" bIns="0" rtlCol="0" anchor="t">
              <a:spAutoFit/>
            </a:bodyPr>
            <a:lstStyle/>
            <a:p>
              <a:pPr algn="ctr">
                <a:lnSpc>
                  <a:spcPts val="5759"/>
                </a:lnSpc>
              </a:pPr>
              <a:r>
                <a:rPr lang="en-US" sz="4800" spc="192">
                  <a:solidFill>
                    <a:srgbClr val="FAF3F0"/>
                  </a:solidFill>
                  <a:latin typeface="Rosario"/>
                </a:rPr>
                <a:t>MANFRED  STOFFL</a:t>
              </a:r>
            </a:p>
          </p:txBody>
        </p:sp>
      </p:grpSp>
      <p:grpSp>
        <p:nvGrpSpPr>
          <p:cNvPr id="7" name="Group 7"/>
          <p:cNvGrpSpPr/>
          <p:nvPr/>
        </p:nvGrpSpPr>
        <p:grpSpPr>
          <a:xfrm>
            <a:off x="1467428" y="1028700"/>
            <a:ext cx="4156708" cy="3195911"/>
            <a:chOff x="0" y="0"/>
            <a:chExt cx="5542277" cy="4261214"/>
          </a:xfrm>
        </p:grpSpPr>
        <p:sp>
          <p:nvSpPr>
            <p:cNvPr id="8" name="TextBox 8"/>
            <p:cNvSpPr txBox="1"/>
            <p:nvPr/>
          </p:nvSpPr>
          <p:spPr>
            <a:xfrm>
              <a:off x="0" y="1456228"/>
              <a:ext cx="5542277" cy="1958975"/>
            </a:xfrm>
            <a:prstGeom prst="rect">
              <a:avLst/>
            </a:prstGeom>
          </p:spPr>
          <p:txBody>
            <a:bodyPr lIns="0" tIns="0" rIns="0" bIns="0" rtlCol="0" anchor="t">
              <a:spAutoFit/>
            </a:bodyPr>
            <a:lstStyle/>
            <a:p>
              <a:pPr algn="ctr">
                <a:lnSpc>
                  <a:spcPts val="3900"/>
                </a:lnSpc>
              </a:pPr>
              <a:r>
                <a:rPr lang="en-US" sz="3000" spc="300">
                  <a:solidFill>
                    <a:srgbClr val="844057"/>
                  </a:solidFill>
                  <a:ea typeface="Rosario"/>
                </a:rPr>
                <a:t>§NASCE UM “NOVO” ICBA/GOETHE</a:t>
              </a:r>
            </a:p>
            <a:p>
              <a:pPr algn="ctr">
                <a:lnSpc>
                  <a:spcPts val="3900"/>
                </a:lnSpc>
              </a:pPr>
              <a:r>
                <a:rPr lang="en-US" sz="3000" spc="300">
                  <a:solidFill>
                    <a:srgbClr val="844057"/>
                  </a:solidFill>
                  <a:latin typeface="Rosario"/>
                </a:rPr>
                <a:t>INSTITUT ?</a:t>
              </a:r>
            </a:p>
          </p:txBody>
        </p:sp>
        <p:sp>
          <p:nvSpPr>
            <p:cNvPr id="9" name="TextBox 9"/>
            <p:cNvSpPr txBox="1"/>
            <p:nvPr/>
          </p:nvSpPr>
          <p:spPr>
            <a:xfrm>
              <a:off x="0" y="3692043"/>
              <a:ext cx="5542277" cy="569172"/>
            </a:xfrm>
            <a:prstGeom prst="rect">
              <a:avLst/>
            </a:prstGeom>
          </p:spPr>
          <p:txBody>
            <a:bodyPr lIns="0" tIns="0" rIns="0" bIns="0" rtlCol="0" anchor="t">
              <a:spAutoFit/>
            </a:bodyPr>
            <a:lstStyle/>
            <a:p>
              <a:pPr algn="ctr">
                <a:lnSpc>
                  <a:spcPts val="3640"/>
                </a:lnSpc>
              </a:pPr>
              <a:endParaRPr/>
            </a:p>
          </p:txBody>
        </p:sp>
        <p:grpSp>
          <p:nvGrpSpPr>
            <p:cNvPr id="10" name="Group 10"/>
            <p:cNvGrpSpPr/>
            <p:nvPr/>
          </p:nvGrpSpPr>
          <p:grpSpPr>
            <a:xfrm>
              <a:off x="2466338" y="0"/>
              <a:ext cx="609600" cy="6096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2" name="Group 12"/>
          <p:cNvGrpSpPr/>
          <p:nvPr/>
        </p:nvGrpSpPr>
        <p:grpSpPr>
          <a:xfrm>
            <a:off x="7065646" y="1028700"/>
            <a:ext cx="4156708" cy="3691211"/>
            <a:chOff x="0" y="0"/>
            <a:chExt cx="5542277" cy="4921614"/>
          </a:xfrm>
        </p:grpSpPr>
        <p:sp>
          <p:nvSpPr>
            <p:cNvPr id="13" name="TextBox 13"/>
            <p:cNvSpPr txBox="1"/>
            <p:nvPr/>
          </p:nvSpPr>
          <p:spPr>
            <a:xfrm>
              <a:off x="0" y="1456228"/>
              <a:ext cx="5542277" cy="2619375"/>
            </a:xfrm>
            <a:prstGeom prst="rect">
              <a:avLst/>
            </a:prstGeom>
          </p:spPr>
          <p:txBody>
            <a:bodyPr lIns="0" tIns="0" rIns="0" bIns="0" rtlCol="0" anchor="t">
              <a:spAutoFit/>
            </a:bodyPr>
            <a:lstStyle/>
            <a:p>
              <a:pPr algn="ctr">
                <a:lnSpc>
                  <a:spcPts val="3900"/>
                </a:lnSpc>
              </a:pPr>
              <a:r>
                <a:rPr lang="en-US" sz="3000" spc="300">
                  <a:solidFill>
                    <a:srgbClr val="844057"/>
                  </a:solidFill>
                  <a:ea typeface="Rosario"/>
                </a:rPr>
                <a:t>§PARA QUEM? QUANDO? ONDE? COMO</a:t>
              </a:r>
            </a:p>
            <a:p>
              <a:pPr algn="ctr">
                <a:lnSpc>
                  <a:spcPts val="3900"/>
                </a:lnSpc>
              </a:pPr>
              <a:r>
                <a:rPr lang="en-US" sz="3000" spc="300">
                  <a:solidFill>
                    <a:srgbClr val="844057"/>
                  </a:solidFill>
                  <a:latin typeface="Rosario"/>
                </a:rPr>
                <a:t>ACESSAR?</a:t>
              </a:r>
            </a:p>
          </p:txBody>
        </p:sp>
        <p:sp>
          <p:nvSpPr>
            <p:cNvPr id="14" name="TextBox 14"/>
            <p:cNvSpPr txBox="1"/>
            <p:nvPr/>
          </p:nvSpPr>
          <p:spPr>
            <a:xfrm>
              <a:off x="0" y="4352443"/>
              <a:ext cx="5542277" cy="569172"/>
            </a:xfrm>
            <a:prstGeom prst="rect">
              <a:avLst/>
            </a:prstGeom>
          </p:spPr>
          <p:txBody>
            <a:bodyPr lIns="0" tIns="0" rIns="0" bIns="0" rtlCol="0" anchor="t">
              <a:spAutoFit/>
            </a:bodyPr>
            <a:lstStyle/>
            <a:p>
              <a:pPr algn="ctr">
                <a:lnSpc>
                  <a:spcPts val="3640"/>
                </a:lnSpc>
              </a:pPr>
              <a:endParaRPr/>
            </a:p>
          </p:txBody>
        </p:sp>
        <p:grpSp>
          <p:nvGrpSpPr>
            <p:cNvPr id="15" name="Group 15"/>
            <p:cNvGrpSpPr/>
            <p:nvPr/>
          </p:nvGrpSpPr>
          <p:grpSpPr>
            <a:xfrm>
              <a:off x="2466338" y="0"/>
              <a:ext cx="609600" cy="60960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grpSp>
        <p:nvGrpSpPr>
          <p:cNvPr id="17" name="Group 17"/>
          <p:cNvGrpSpPr/>
          <p:nvPr/>
        </p:nvGrpSpPr>
        <p:grpSpPr>
          <a:xfrm>
            <a:off x="13102592" y="1028700"/>
            <a:ext cx="4156708" cy="3195911"/>
            <a:chOff x="0" y="0"/>
            <a:chExt cx="5542277" cy="4261214"/>
          </a:xfrm>
        </p:grpSpPr>
        <p:sp>
          <p:nvSpPr>
            <p:cNvPr id="18" name="TextBox 18"/>
            <p:cNvSpPr txBox="1"/>
            <p:nvPr/>
          </p:nvSpPr>
          <p:spPr>
            <a:xfrm>
              <a:off x="0" y="1456228"/>
              <a:ext cx="5542277" cy="1958975"/>
            </a:xfrm>
            <a:prstGeom prst="rect">
              <a:avLst/>
            </a:prstGeom>
          </p:spPr>
          <p:txBody>
            <a:bodyPr lIns="0" tIns="0" rIns="0" bIns="0" rtlCol="0" anchor="t">
              <a:spAutoFit/>
            </a:bodyPr>
            <a:lstStyle/>
            <a:p>
              <a:pPr algn="ctr">
                <a:lnSpc>
                  <a:spcPts val="3900"/>
                </a:lnSpc>
              </a:pPr>
              <a:r>
                <a:rPr lang="en-US" sz="3000" spc="300">
                  <a:solidFill>
                    <a:srgbClr val="844057"/>
                  </a:solidFill>
                  <a:ea typeface="Rosario"/>
                </a:rPr>
                <a:t>§RESIDÊNCIAS/ MINORIAS/TEORIA/</a:t>
              </a:r>
            </a:p>
            <a:p>
              <a:pPr algn="ctr">
                <a:lnSpc>
                  <a:spcPts val="3900"/>
                </a:lnSpc>
              </a:pPr>
              <a:r>
                <a:rPr lang="en-US" sz="1200" spc="120">
                  <a:solidFill>
                    <a:srgbClr val="844057"/>
                  </a:solidFill>
                  <a:latin typeface="Arimo"/>
                </a:rPr>
                <a:t>prática...</a:t>
              </a:r>
            </a:p>
          </p:txBody>
        </p:sp>
        <p:sp>
          <p:nvSpPr>
            <p:cNvPr id="19" name="TextBox 19"/>
            <p:cNvSpPr txBox="1"/>
            <p:nvPr/>
          </p:nvSpPr>
          <p:spPr>
            <a:xfrm>
              <a:off x="0" y="3692043"/>
              <a:ext cx="5542277" cy="569172"/>
            </a:xfrm>
            <a:prstGeom prst="rect">
              <a:avLst/>
            </a:prstGeom>
          </p:spPr>
          <p:txBody>
            <a:bodyPr lIns="0" tIns="0" rIns="0" bIns="0" rtlCol="0" anchor="t">
              <a:spAutoFit/>
            </a:bodyPr>
            <a:lstStyle/>
            <a:p>
              <a:pPr algn="ctr">
                <a:lnSpc>
                  <a:spcPts val="3640"/>
                </a:lnSpc>
              </a:pPr>
              <a:endParaRPr/>
            </a:p>
          </p:txBody>
        </p:sp>
        <p:grpSp>
          <p:nvGrpSpPr>
            <p:cNvPr id="20" name="Group 20"/>
            <p:cNvGrpSpPr/>
            <p:nvPr/>
          </p:nvGrpSpPr>
          <p:grpSpPr>
            <a:xfrm>
              <a:off x="2466338" y="0"/>
              <a:ext cx="609600" cy="60960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4057"/>
              </a:solidFill>
            </p:spPr>
          </p:sp>
        </p:gr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1092138" y="971550"/>
            <a:ext cx="16103723" cy="6744611"/>
          </a:xfrm>
          <a:prstGeom prst="rect">
            <a:avLst/>
          </a:prstGeom>
        </p:spPr>
        <p:txBody>
          <a:bodyPr lIns="0" tIns="0" rIns="0" bIns="0" rtlCol="0" anchor="t">
            <a:spAutoFit/>
          </a:bodyPr>
          <a:lstStyle/>
          <a:p>
            <a:pPr>
              <a:lnSpc>
                <a:spcPts val="4480"/>
              </a:lnSpc>
            </a:pPr>
            <a:r>
              <a:rPr lang="en-US" sz="3200">
                <a:solidFill>
                  <a:srgbClr val="844057"/>
                </a:solidFill>
                <a:latin typeface="Rosario"/>
              </a:rPr>
              <a:t>A exposição de ideias do convidado Manfred Stoffl também teve efeito provocador em mim e em minha pesquisa. Todas as belas proposições apresentadas por ele e realizadas pelo Instituto Goethe foram apresentadas a partir da visão colonialista e, portanto, violenta, de um</a:t>
            </a:r>
          </a:p>
          <a:p>
            <a:pPr>
              <a:lnSpc>
                <a:spcPts val="4480"/>
              </a:lnSpc>
            </a:pPr>
            <a:r>
              <a:rPr lang="en-US" sz="3200">
                <a:solidFill>
                  <a:srgbClr val="844057"/>
                </a:solidFill>
                <a:latin typeface="Rosario"/>
              </a:rPr>
              <a:t>gestor branco europeu. Apesar da relevância das ideias, me chamou atenção o fato das proposições serem definidas e delimitadas por representantes do poder colonialista ainda tão vigente num país de desigualdade social acintosa como o Brasil.</a:t>
            </a:r>
          </a:p>
          <a:p>
            <a:pPr>
              <a:lnSpc>
                <a:spcPts val="4480"/>
              </a:lnSpc>
            </a:pPr>
            <a:r>
              <a:rPr lang="en-US" sz="3200">
                <a:solidFill>
                  <a:srgbClr val="844057"/>
                </a:solidFill>
                <a:latin typeface="Rosario"/>
              </a:rPr>
              <a:t>De toda forma, perceber como as estruturas de poder na atualidade são espelhos daquelas estruturas fundantes do nosso país renovou minha paixão pelo meu tema de pesquisa. Reafirmo que ainda faz-se necessário questionar desigualdades de ordem racial e social herdadas do período colonial no Brasil. Como não agradecer à Manfred por isso, não é mesmo? Como não ser grata ao fato de que me mantenho atenta e disponível a pensar a partir de pontos de vista tão divergentes à minha ética de vida?</a:t>
            </a:r>
          </a:p>
        </p:txBody>
      </p:sp>
      <p:sp>
        <p:nvSpPr>
          <p:cNvPr id="3" name="TextBox 3"/>
          <p:cNvSpPr txBox="1"/>
          <p:nvPr/>
        </p:nvSpPr>
        <p:spPr>
          <a:xfrm>
            <a:off x="13878955" y="8506460"/>
            <a:ext cx="3569453" cy="1180465"/>
          </a:xfrm>
          <a:prstGeom prst="rect">
            <a:avLst/>
          </a:prstGeom>
        </p:spPr>
        <p:txBody>
          <a:bodyPr lIns="0" tIns="0" rIns="0" bIns="0" rtlCol="0" anchor="t">
            <a:spAutoFit/>
          </a:bodyPr>
          <a:lstStyle/>
          <a:p>
            <a:pPr algn="ctr">
              <a:lnSpc>
                <a:spcPts val="4759"/>
              </a:lnSpc>
            </a:pPr>
            <a:r>
              <a:rPr lang="en-US" sz="3400">
                <a:solidFill>
                  <a:srgbClr val="844057"/>
                </a:solidFill>
                <a:latin typeface="Rosario"/>
              </a:rPr>
              <a:t>Manfred Stoffl por Luiza Meireles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63" r="2463"/>
          <a:stretch>
            <a:fillRect/>
          </a:stretch>
        </p:blipFill>
        <p:spPr>
          <a:xfrm>
            <a:off x="0" y="1727293"/>
            <a:ext cx="9144000" cy="7213413"/>
          </a:xfrm>
          <a:prstGeom prst="rect">
            <a:avLst/>
          </a:prstGeom>
        </p:spPr>
      </p:pic>
      <p:pic>
        <p:nvPicPr>
          <p:cNvPr id="3" name="Picture 3"/>
          <p:cNvPicPr>
            <a:picLocks noChangeAspect="1"/>
          </p:cNvPicPr>
          <p:nvPr/>
        </p:nvPicPr>
        <p:blipFill>
          <a:blip r:embed="rId3"/>
          <a:srcRect t="365" r="3357" b="365"/>
          <a:stretch>
            <a:fillRect/>
          </a:stretch>
        </p:blipFill>
        <p:spPr>
          <a:xfrm>
            <a:off x="9144000" y="1727293"/>
            <a:ext cx="9363382" cy="7213413"/>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507" b="11507"/>
          <a:stretch>
            <a:fillRect/>
          </a:stretch>
        </p:blipFill>
        <p:spPr>
          <a:xfrm>
            <a:off x="1505445" y="768397"/>
            <a:ext cx="15154645" cy="875020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65" b="43513"/>
          <a:stretch>
            <a:fillRect/>
          </a:stretch>
        </p:blipFill>
        <p:spPr>
          <a:xfrm>
            <a:off x="0" y="0"/>
            <a:ext cx="5856872" cy="3523550"/>
          </a:xfrm>
          <a:prstGeom prst="rect">
            <a:avLst/>
          </a:prstGeom>
        </p:spPr>
      </p:pic>
      <p:pic>
        <p:nvPicPr>
          <p:cNvPr id="3" name="Picture 3"/>
          <p:cNvPicPr>
            <a:picLocks noChangeAspect="1"/>
          </p:cNvPicPr>
          <p:nvPr/>
        </p:nvPicPr>
        <p:blipFill>
          <a:blip r:embed="rId3"/>
          <a:srcRect t="33760" b="33760"/>
          <a:stretch>
            <a:fillRect/>
          </a:stretch>
        </p:blipFill>
        <p:spPr>
          <a:xfrm>
            <a:off x="0" y="3523550"/>
            <a:ext cx="5856872" cy="3381725"/>
          </a:xfrm>
          <a:prstGeom prst="rect">
            <a:avLst/>
          </a:prstGeom>
        </p:spPr>
      </p:pic>
      <p:pic>
        <p:nvPicPr>
          <p:cNvPr id="4" name="Picture 4"/>
          <p:cNvPicPr>
            <a:picLocks noChangeAspect="1"/>
          </p:cNvPicPr>
          <p:nvPr/>
        </p:nvPicPr>
        <p:blipFill>
          <a:blip r:embed="rId4"/>
          <a:srcRect b="56632"/>
          <a:stretch>
            <a:fillRect/>
          </a:stretch>
        </p:blipFill>
        <p:spPr>
          <a:xfrm>
            <a:off x="5762345" y="0"/>
            <a:ext cx="6763309" cy="5214413"/>
          </a:xfrm>
          <a:prstGeom prst="rect">
            <a:avLst/>
          </a:prstGeom>
        </p:spPr>
      </p:pic>
      <p:pic>
        <p:nvPicPr>
          <p:cNvPr id="5" name="Picture 5"/>
          <p:cNvPicPr>
            <a:picLocks noChangeAspect="1"/>
          </p:cNvPicPr>
          <p:nvPr/>
        </p:nvPicPr>
        <p:blipFill>
          <a:blip r:embed="rId5"/>
          <a:srcRect t="12273" b="44422"/>
          <a:stretch>
            <a:fillRect/>
          </a:stretch>
        </p:blipFill>
        <p:spPr>
          <a:xfrm>
            <a:off x="0" y="6905275"/>
            <a:ext cx="5856872" cy="3381725"/>
          </a:xfrm>
          <a:prstGeom prst="rect">
            <a:avLst/>
          </a:prstGeom>
        </p:spPr>
      </p:pic>
      <p:pic>
        <p:nvPicPr>
          <p:cNvPr id="6" name="Picture 6"/>
          <p:cNvPicPr>
            <a:picLocks noChangeAspect="1"/>
          </p:cNvPicPr>
          <p:nvPr/>
        </p:nvPicPr>
        <p:blipFill>
          <a:blip r:embed="rId6"/>
          <a:srcRect t="23618" b="32398"/>
          <a:stretch>
            <a:fillRect/>
          </a:stretch>
        </p:blipFill>
        <p:spPr>
          <a:xfrm>
            <a:off x="5856872" y="5214413"/>
            <a:ext cx="6668783" cy="5214413"/>
          </a:xfrm>
          <a:prstGeom prst="rect">
            <a:avLst/>
          </a:prstGeom>
        </p:spPr>
      </p:pic>
      <p:pic>
        <p:nvPicPr>
          <p:cNvPr id="7" name="Picture 7"/>
          <p:cNvPicPr>
            <a:picLocks noChangeAspect="1"/>
          </p:cNvPicPr>
          <p:nvPr/>
        </p:nvPicPr>
        <p:blipFill>
          <a:blip r:embed="rId7"/>
          <a:srcRect t="7099" b="19851"/>
          <a:stretch>
            <a:fillRect/>
          </a:stretch>
        </p:blipFill>
        <p:spPr>
          <a:xfrm>
            <a:off x="12525655" y="4674575"/>
            <a:ext cx="5762345" cy="5612425"/>
          </a:xfrm>
          <a:prstGeom prst="rect">
            <a:avLst/>
          </a:prstGeom>
        </p:spPr>
      </p:pic>
      <p:pic>
        <p:nvPicPr>
          <p:cNvPr id="8" name="Picture 8"/>
          <p:cNvPicPr>
            <a:picLocks noChangeAspect="1"/>
          </p:cNvPicPr>
          <p:nvPr/>
        </p:nvPicPr>
        <p:blipFill>
          <a:blip r:embed="rId8"/>
          <a:srcRect t="27184" b="27184"/>
          <a:stretch>
            <a:fillRect/>
          </a:stretch>
        </p:blipFill>
        <p:spPr>
          <a:xfrm>
            <a:off x="12525655" y="0"/>
            <a:ext cx="5762345" cy="46745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1104218" y="5866726"/>
            <a:ext cx="20878800" cy="5867400"/>
          </a:xfrm>
          <a:prstGeom prst="rect">
            <a:avLst/>
          </a:prstGeom>
          <a:solidFill>
            <a:srgbClr val="844057"/>
          </a:solidFill>
        </p:spPr>
      </p:sp>
      <p:grpSp>
        <p:nvGrpSpPr>
          <p:cNvPr id="3" name="Group 3"/>
          <p:cNvGrpSpPr/>
          <p:nvPr/>
        </p:nvGrpSpPr>
        <p:grpSpPr>
          <a:xfrm>
            <a:off x="732821" y="1121158"/>
            <a:ext cx="16289996" cy="8510694"/>
            <a:chOff x="0" y="0"/>
            <a:chExt cx="21719994" cy="11347592"/>
          </a:xfrm>
        </p:grpSpPr>
        <p:sp>
          <p:nvSpPr>
            <p:cNvPr id="4" name="TextBox 4"/>
            <p:cNvSpPr txBox="1"/>
            <p:nvPr/>
          </p:nvSpPr>
          <p:spPr>
            <a:xfrm>
              <a:off x="0" y="0"/>
              <a:ext cx="21719994" cy="1460500"/>
            </a:xfrm>
            <a:prstGeom prst="rect">
              <a:avLst/>
            </a:prstGeom>
          </p:spPr>
          <p:txBody>
            <a:bodyPr lIns="0" tIns="0" rIns="0" bIns="0" rtlCol="0" anchor="t">
              <a:spAutoFit/>
            </a:bodyPr>
            <a:lstStyle/>
            <a:p>
              <a:pPr algn="l">
                <a:lnSpc>
                  <a:spcPts val="8640"/>
                </a:lnSpc>
              </a:pPr>
              <a:r>
                <a:rPr lang="en-US" sz="7200" spc="288" dirty="0" err="1" smtClean="0">
                  <a:solidFill>
                    <a:srgbClr val="FAF3F0"/>
                  </a:solidFill>
                  <a:latin typeface="Alegreya SC"/>
                </a:rPr>
                <a:t>Sequencia</a:t>
              </a:r>
              <a:r>
                <a:rPr lang="en-US" sz="7200" spc="288" dirty="0" smtClean="0">
                  <a:solidFill>
                    <a:srgbClr val="FAF3F0"/>
                  </a:solidFill>
                  <a:latin typeface="Alegreya SC"/>
                </a:rPr>
                <a:t> </a:t>
              </a:r>
              <a:r>
                <a:rPr lang="en-US" sz="7200" spc="288" dirty="0" err="1" smtClean="0">
                  <a:solidFill>
                    <a:srgbClr val="FAF3F0"/>
                  </a:solidFill>
                  <a:latin typeface="Alegreya SC"/>
                </a:rPr>
                <a:t>Didática</a:t>
              </a:r>
              <a:endParaRPr lang="en-US" sz="1200" spc="48" dirty="0">
                <a:solidFill>
                  <a:srgbClr val="FAF3F0"/>
                </a:solidFill>
                <a:latin typeface="Arimo"/>
              </a:endParaRPr>
            </a:p>
          </p:txBody>
        </p:sp>
        <p:sp>
          <p:nvSpPr>
            <p:cNvPr id="5" name="TextBox 5"/>
            <p:cNvSpPr txBox="1"/>
            <p:nvPr/>
          </p:nvSpPr>
          <p:spPr>
            <a:xfrm>
              <a:off x="0" y="2035021"/>
              <a:ext cx="21719994" cy="9312571"/>
            </a:xfrm>
            <a:prstGeom prst="rect">
              <a:avLst/>
            </a:prstGeom>
          </p:spPr>
          <p:txBody>
            <a:bodyPr lIns="0" tIns="0" rIns="0" bIns="0" rtlCol="0" anchor="t">
              <a:spAutoFit/>
            </a:bodyPr>
            <a:lstStyle/>
            <a:p>
              <a:pPr>
                <a:lnSpc>
                  <a:spcPts val="4832"/>
                </a:lnSpc>
              </a:pPr>
              <a:r>
                <a:rPr lang="en-US" sz="3200" spc="320" dirty="0">
                  <a:solidFill>
                    <a:srgbClr val="FAF3F0"/>
                  </a:solidFill>
                  <a:latin typeface="Rosario"/>
                </a:rPr>
                <a:t>1.    </a:t>
              </a:r>
              <a:r>
                <a:rPr lang="en-US" sz="3200" spc="320" dirty="0" err="1">
                  <a:solidFill>
                    <a:srgbClr val="FAF3F0"/>
                  </a:solidFill>
                  <a:latin typeface="Rosario"/>
                </a:rPr>
                <a:t>Pesquisa</a:t>
              </a:r>
              <a:r>
                <a:rPr lang="en-US" sz="3200" spc="320" dirty="0">
                  <a:solidFill>
                    <a:srgbClr val="FAF3F0"/>
                  </a:solidFill>
                  <a:latin typeface="Rosario"/>
                </a:rPr>
                <a:t> </a:t>
              </a:r>
              <a:r>
                <a:rPr lang="en-US" sz="3200" spc="320" dirty="0" err="1">
                  <a:solidFill>
                    <a:srgbClr val="FAF3F0"/>
                  </a:solidFill>
                  <a:latin typeface="Rosario"/>
                </a:rPr>
                <a:t>prévia</a:t>
              </a:r>
              <a:r>
                <a:rPr lang="en-US" sz="3200" spc="320" dirty="0">
                  <a:solidFill>
                    <a:srgbClr val="FAF3F0"/>
                  </a:solidFill>
                  <a:latin typeface="Rosario"/>
                </a:rPr>
                <a:t>, dos </a:t>
              </a:r>
              <a:r>
                <a:rPr lang="en-US" sz="3200" spc="320" dirty="0" err="1">
                  <a:solidFill>
                    <a:srgbClr val="FAF3F0"/>
                  </a:solidFill>
                  <a:latin typeface="Rosario"/>
                </a:rPr>
                <a:t>mestrandos</a:t>
              </a:r>
              <a:r>
                <a:rPr lang="en-US" sz="3200" spc="320" dirty="0">
                  <a:solidFill>
                    <a:srgbClr val="FAF3F0"/>
                  </a:solidFill>
                  <a:latin typeface="Rosario"/>
                </a:rPr>
                <a:t>, a </a:t>
              </a:r>
              <a:r>
                <a:rPr lang="en-US" sz="3200" spc="320" dirty="0" err="1">
                  <a:solidFill>
                    <a:srgbClr val="FAF3F0"/>
                  </a:solidFill>
                  <a:latin typeface="Rosario"/>
                </a:rPr>
                <a:t>partir</a:t>
              </a:r>
              <a:r>
                <a:rPr lang="en-US" sz="3200" spc="320" dirty="0">
                  <a:solidFill>
                    <a:srgbClr val="FAF3F0"/>
                  </a:solidFill>
                  <a:latin typeface="Rosario"/>
                </a:rPr>
                <a:t> de lattes, </a:t>
              </a:r>
              <a:r>
                <a:rPr lang="en-US" sz="3200" spc="320" dirty="0" err="1">
                  <a:solidFill>
                    <a:srgbClr val="FAF3F0"/>
                  </a:solidFill>
                  <a:latin typeface="Rosario"/>
                </a:rPr>
                <a:t>produções</a:t>
              </a:r>
              <a:r>
                <a:rPr lang="en-US" sz="3200" spc="320" dirty="0">
                  <a:solidFill>
                    <a:srgbClr val="FAF3F0"/>
                  </a:solidFill>
                  <a:latin typeface="Rosario"/>
                </a:rPr>
                <a:t> e campo de </a:t>
              </a:r>
              <a:r>
                <a:rPr lang="en-US" sz="3200" spc="320" dirty="0" err="1">
                  <a:solidFill>
                    <a:srgbClr val="FAF3F0"/>
                  </a:solidFill>
                  <a:latin typeface="Rosario"/>
                </a:rPr>
                <a:t>pesquisas</a:t>
              </a:r>
              <a:r>
                <a:rPr lang="en-US" sz="3200" spc="320" dirty="0">
                  <a:solidFill>
                    <a:srgbClr val="FAF3F0"/>
                  </a:solidFill>
                  <a:latin typeface="Rosario"/>
                </a:rPr>
                <a:t> dos </a:t>
              </a:r>
              <a:r>
                <a:rPr lang="en-US" sz="3200" spc="320" dirty="0" err="1">
                  <a:solidFill>
                    <a:srgbClr val="FAF3F0"/>
                  </a:solidFill>
                  <a:latin typeface="Rosario"/>
                </a:rPr>
                <a:t>professores</a:t>
              </a:r>
              <a:r>
                <a:rPr lang="en-US" sz="3200" spc="320" dirty="0">
                  <a:solidFill>
                    <a:srgbClr val="FAF3F0"/>
                  </a:solidFill>
                  <a:latin typeface="Rosario"/>
                </a:rPr>
                <a:t> </a:t>
              </a:r>
              <a:r>
                <a:rPr lang="en-US" sz="3200" spc="320" dirty="0" err="1">
                  <a:solidFill>
                    <a:srgbClr val="FAF3F0"/>
                  </a:solidFill>
                  <a:latin typeface="Rosario"/>
                </a:rPr>
                <a:t>convidados</a:t>
              </a:r>
              <a:r>
                <a:rPr lang="en-US" sz="3200" spc="320" dirty="0">
                  <a:solidFill>
                    <a:srgbClr val="FAF3F0"/>
                  </a:solidFill>
                  <a:latin typeface="Rosario"/>
                </a:rPr>
                <a:t> </a:t>
              </a:r>
              <a:r>
                <a:rPr lang="en-US" sz="3200" spc="320" dirty="0" err="1">
                  <a:solidFill>
                    <a:srgbClr val="FAF3F0"/>
                  </a:solidFill>
                  <a:latin typeface="Rosario"/>
                </a:rPr>
                <a:t>para</a:t>
              </a:r>
              <a:r>
                <a:rPr lang="en-US" sz="3200" spc="320" dirty="0">
                  <a:solidFill>
                    <a:srgbClr val="FAF3F0"/>
                  </a:solidFill>
                  <a:latin typeface="Rosario"/>
                </a:rPr>
                <a:t> </a:t>
              </a:r>
              <a:r>
                <a:rPr lang="en-US" sz="3200" spc="320" dirty="0" err="1">
                  <a:solidFill>
                    <a:srgbClr val="FAF3F0"/>
                  </a:solidFill>
                  <a:latin typeface="Rosario"/>
                </a:rPr>
                <a:t>conhecimento</a:t>
              </a:r>
              <a:r>
                <a:rPr lang="en-US" sz="3200" spc="320" dirty="0">
                  <a:solidFill>
                    <a:srgbClr val="FAF3F0"/>
                  </a:solidFill>
                  <a:latin typeface="Rosario"/>
                </a:rPr>
                <a:t> de </a:t>
              </a:r>
              <a:r>
                <a:rPr lang="en-US" sz="3200" spc="320" dirty="0" err="1">
                  <a:solidFill>
                    <a:srgbClr val="FAF3F0"/>
                  </a:solidFill>
                  <a:latin typeface="Rosario"/>
                </a:rPr>
                <a:t>quem</a:t>
              </a:r>
              <a:r>
                <a:rPr lang="en-US" sz="3200" spc="320" dirty="0">
                  <a:solidFill>
                    <a:srgbClr val="FAF3F0"/>
                  </a:solidFill>
                  <a:latin typeface="Rosario"/>
                </a:rPr>
                <a:t> é o </a:t>
              </a:r>
              <a:r>
                <a:rPr lang="en-US" sz="3200" spc="320" dirty="0" err="1">
                  <a:solidFill>
                    <a:srgbClr val="FAF3F0"/>
                  </a:solidFill>
                  <a:latin typeface="Rosario"/>
                </a:rPr>
                <a:t>sujeito</a:t>
              </a:r>
              <a:r>
                <a:rPr lang="en-US" sz="3200" spc="320" dirty="0">
                  <a:solidFill>
                    <a:srgbClr val="FAF3F0"/>
                  </a:solidFill>
                  <a:latin typeface="Rosario"/>
                </a:rPr>
                <a:t> </a:t>
              </a:r>
              <a:r>
                <a:rPr lang="en-US" sz="3200" spc="320" dirty="0" err="1">
                  <a:solidFill>
                    <a:srgbClr val="FAF3F0"/>
                  </a:solidFill>
                  <a:latin typeface="Rosario"/>
                </a:rPr>
                <a:t>que</a:t>
              </a:r>
              <a:r>
                <a:rPr lang="en-US" sz="3200" spc="320" dirty="0">
                  <a:solidFill>
                    <a:srgbClr val="FAF3F0"/>
                  </a:solidFill>
                  <a:latin typeface="Rosario"/>
                </a:rPr>
                <a:t> </a:t>
              </a:r>
              <a:r>
                <a:rPr lang="en-US" sz="3200" spc="320" dirty="0" err="1">
                  <a:solidFill>
                    <a:srgbClr val="FAF3F0"/>
                  </a:solidFill>
                  <a:latin typeface="Rosario"/>
                </a:rPr>
                <a:t>fala</a:t>
              </a:r>
              <a:r>
                <a:rPr lang="en-US" sz="3200" spc="320" dirty="0">
                  <a:solidFill>
                    <a:srgbClr val="FAF3F0"/>
                  </a:solidFill>
                  <a:latin typeface="Rosario"/>
                </a:rPr>
                <a:t> e de </a:t>
              </a:r>
              <a:r>
                <a:rPr lang="en-US" sz="3200" spc="320" dirty="0" err="1">
                  <a:solidFill>
                    <a:srgbClr val="FAF3F0"/>
                  </a:solidFill>
                  <a:latin typeface="Rosario"/>
                </a:rPr>
                <a:t>onde</a:t>
              </a:r>
              <a:r>
                <a:rPr lang="en-US" sz="3200" spc="320" dirty="0">
                  <a:solidFill>
                    <a:srgbClr val="FAF3F0"/>
                  </a:solidFill>
                  <a:latin typeface="Rosario"/>
                </a:rPr>
                <a:t> </a:t>
              </a:r>
              <a:r>
                <a:rPr lang="en-US" sz="3200" spc="320" dirty="0" err="1">
                  <a:solidFill>
                    <a:srgbClr val="FAF3F0"/>
                  </a:solidFill>
                  <a:latin typeface="Rosario"/>
                </a:rPr>
                <a:t>fala</a:t>
              </a:r>
              <a:r>
                <a:rPr lang="en-US" sz="3200" spc="320" dirty="0">
                  <a:solidFill>
                    <a:srgbClr val="FAF3F0"/>
                  </a:solidFill>
                  <a:latin typeface="Rosario"/>
                </a:rPr>
                <a:t>...?</a:t>
              </a:r>
            </a:p>
            <a:p>
              <a:pPr>
                <a:lnSpc>
                  <a:spcPts val="4160"/>
                </a:lnSpc>
              </a:pPr>
              <a:endParaRPr lang="en-US" sz="3200" spc="320" dirty="0">
                <a:solidFill>
                  <a:srgbClr val="FAF3F0"/>
                </a:solidFill>
                <a:latin typeface="Rosario"/>
              </a:endParaRPr>
            </a:p>
            <a:p>
              <a:pPr>
                <a:lnSpc>
                  <a:spcPts val="4160"/>
                </a:lnSpc>
              </a:pPr>
              <a:r>
                <a:rPr lang="en-US" sz="3200" spc="320" dirty="0">
                  <a:solidFill>
                    <a:srgbClr val="FAF3F0"/>
                  </a:solidFill>
                  <a:latin typeface="Rosario"/>
                </a:rPr>
                <a:t>2.    </a:t>
              </a:r>
              <a:r>
                <a:rPr lang="en-US" sz="3200" spc="320" dirty="0" err="1">
                  <a:solidFill>
                    <a:srgbClr val="FAF3F0"/>
                  </a:solidFill>
                  <a:latin typeface="Rosario"/>
                </a:rPr>
                <a:t>Participação</a:t>
              </a:r>
              <a:r>
                <a:rPr lang="en-US" sz="3200" spc="320" dirty="0">
                  <a:solidFill>
                    <a:srgbClr val="FAF3F0"/>
                  </a:solidFill>
                  <a:latin typeface="Rosario"/>
                </a:rPr>
                <a:t> de </a:t>
              </a:r>
              <a:r>
                <a:rPr lang="en-US" sz="3200" spc="320" dirty="0" err="1">
                  <a:solidFill>
                    <a:srgbClr val="FAF3F0"/>
                  </a:solidFill>
                  <a:latin typeface="Rosario"/>
                </a:rPr>
                <a:t>painéis</a:t>
              </a:r>
              <a:r>
                <a:rPr lang="en-US" sz="3200" spc="320" dirty="0">
                  <a:solidFill>
                    <a:srgbClr val="FAF3F0"/>
                  </a:solidFill>
                  <a:latin typeface="Rosario"/>
                </a:rPr>
                <a:t> </a:t>
              </a:r>
              <a:r>
                <a:rPr lang="en-US" sz="3200" spc="320" dirty="0" err="1">
                  <a:solidFill>
                    <a:srgbClr val="FAF3F0"/>
                  </a:solidFill>
                  <a:latin typeface="Rosario"/>
                </a:rPr>
                <a:t>teórico</a:t>
              </a:r>
              <a:r>
                <a:rPr lang="en-US" sz="3200" spc="320" dirty="0">
                  <a:solidFill>
                    <a:srgbClr val="FAF3F0"/>
                  </a:solidFill>
                  <a:latin typeface="Rosario"/>
                </a:rPr>
                <a:t>/</a:t>
              </a:r>
              <a:r>
                <a:rPr lang="en-US" sz="3200" spc="320" dirty="0" err="1">
                  <a:solidFill>
                    <a:srgbClr val="FAF3F0"/>
                  </a:solidFill>
                  <a:latin typeface="Rosario"/>
                </a:rPr>
                <a:t>práticos</a:t>
              </a:r>
              <a:r>
                <a:rPr lang="en-US" sz="3200" spc="320" dirty="0">
                  <a:solidFill>
                    <a:srgbClr val="FAF3F0"/>
                  </a:solidFill>
                  <a:latin typeface="Rosario"/>
                </a:rPr>
                <a:t>, performances.... de </a:t>
              </a:r>
              <a:r>
                <a:rPr lang="en-US" sz="3200" spc="320" dirty="0" err="1">
                  <a:solidFill>
                    <a:srgbClr val="FAF3F0"/>
                  </a:solidFill>
                  <a:latin typeface="Rosario"/>
                </a:rPr>
                <a:t>pesquisadores</a:t>
              </a:r>
              <a:r>
                <a:rPr lang="en-US" sz="3200" spc="320" dirty="0">
                  <a:solidFill>
                    <a:srgbClr val="FAF3F0"/>
                  </a:solidFill>
                  <a:latin typeface="Rosario"/>
                </a:rPr>
                <a:t> </a:t>
              </a:r>
              <a:r>
                <a:rPr lang="en-US" sz="3200" spc="320" dirty="0" err="1">
                  <a:solidFill>
                    <a:srgbClr val="FAF3F0"/>
                  </a:solidFill>
                  <a:latin typeface="Rosario"/>
                </a:rPr>
                <a:t>convidados</a:t>
              </a:r>
              <a:r>
                <a:rPr lang="en-US" sz="3200" spc="320" dirty="0">
                  <a:solidFill>
                    <a:srgbClr val="FAF3F0"/>
                  </a:solidFill>
                  <a:latin typeface="Rosario"/>
                </a:rPr>
                <a:t>/as </a:t>
              </a:r>
              <a:r>
                <a:rPr lang="en-US" sz="3200" spc="320" dirty="0" err="1">
                  <a:solidFill>
                    <a:srgbClr val="FAF3F0"/>
                  </a:solidFill>
                  <a:latin typeface="Rosario"/>
                </a:rPr>
                <a:t>abordando</a:t>
              </a:r>
              <a:r>
                <a:rPr lang="en-US" sz="3200" spc="320" dirty="0">
                  <a:solidFill>
                    <a:srgbClr val="FAF3F0"/>
                  </a:solidFill>
                  <a:latin typeface="Rosario"/>
                </a:rPr>
                <a:t> </a:t>
              </a:r>
              <a:r>
                <a:rPr lang="en-US" sz="3200" spc="320" dirty="0" err="1">
                  <a:solidFill>
                    <a:srgbClr val="FAF3F0"/>
                  </a:solidFill>
                  <a:latin typeface="Rosario"/>
                </a:rPr>
                <a:t>conhecimentos</a:t>
              </a:r>
              <a:r>
                <a:rPr lang="en-US" sz="3200" spc="320" dirty="0">
                  <a:solidFill>
                    <a:srgbClr val="FAF3F0"/>
                  </a:solidFill>
                  <a:latin typeface="Rosario"/>
                </a:rPr>
                <a:t>/</a:t>
              </a:r>
              <a:r>
                <a:rPr lang="en-US" sz="3200" spc="320" dirty="0" err="1">
                  <a:solidFill>
                    <a:srgbClr val="FAF3F0"/>
                  </a:solidFill>
                  <a:latin typeface="Rosario"/>
                </a:rPr>
                <a:t>experiências</a:t>
              </a:r>
              <a:r>
                <a:rPr lang="en-US" sz="3200" spc="320" dirty="0">
                  <a:solidFill>
                    <a:srgbClr val="FAF3F0"/>
                  </a:solidFill>
                  <a:latin typeface="Rosario"/>
                </a:rPr>
                <a:t> </a:t>
              </a:r>
              <a:r>
                <a:rPr lang="en-US" sz="3200" spc="320" dirty="0" err="1">
                  <a:solidFill>
                    <a:srgbClr val="FAF3F0"/>
                  </a:solidFill>
                  <a:latin typeface="Rosario"/>
                </a:rPr>
                <a:t>diversos</a:t>
              </a:r>
              <a:r>
                <a:rPr lang="en-US" sz="3200" spc="320" dirty="0">
                  <a:solidFill>
                    <a:srgbClr val="FAF3F0"/>
                  </a:solidFill>
                  <a:latin typeface="Rosario"/>
                </a:rPr>
                <a:t> </a:t>
              </a:r>
              <a:r>
                <a:rPr lang="en-US" sz="3200" spc="320" dirty="0" err="1">
                  <a:solidFill>
                    <a:srgbClr val="FAF3F0"/>
                  </a:solidFill>
                  <a:latin typeface="Rosario"/>
                </a:rPr>
                <a:t>que</a:t>
              </a:r>
              <a:r>
                <a:rPr lang="en-US" sz="3200" spc="320" dirty="0">
                  <a:solidFill>
                    <a:srgbClr val="FAF3F0"/>
                  </a:solidFill>
                  <a:latin typeface="Rosario"/>
                </a:rPr>
                <a:t> </a:t>
              </a:r>
              <a:r>
                <a:rPr lang="en-US" sz="3200" spc="320" dirty="0" err="1">
                  <a:solidFill>
                    <a:srgbClr val="FAF3F0"/>
                  </a:solidFill>
                  <a:latin typeface="Rosario"/>
                </a:rPr>
                <a:t>transversalizem</a:t>
              </a:r>
              <a:r>
                <a:rPr lang="en-US" sz="3200" spc="320" dirty="0">
                  <a:solidFill>
                    <a:srgbClr val="FAF3F0"/>
                  </a:solidFill>
                  <a:latin typeface="Rosario"/>
                </a:rPr>
                <a:t> com </a:t>
              </a:r>
              <a:r>
                <a:rPr lang="en-US" sz="3200" spc="320" dirty="0" err="1">
                  <a:solidFill>
                    <a:srgbClr val="FAF3F0"/>
                  </a:solidFill>
                  <a:latin typeface="Rosario"/>
                </a:rPr>
                <a:t>campos</a:t>
              </a:r>
              <a:r>
                <a:rPr lang="en-US" sz="3200" spc="320" dirty="0">
                  <a:solidFill>
                    <a:srgbClr val="FAF3F0"/>
                  </a:solidFill>
                  <a:latin typeface="Rosario"/>
                </a:rPr>
                <a:t> de </a:t>
              </a:r>
              <a:r>
                <a:rPr lang="en-US" sz="3200" spc="320" dirty="0" err="1">
                  <a:solidFill>
                    <a:srgbClr val="FAF3F0"/>
                  </a:solidFill>
                  <a:latin typeface="Rosario"/>
                </a:rPr>
                <a:t>interesse</a:t>
              </a:r>
              <a:r>
                <a:rPr lang="en-US" sz="3200" spc="320" dirty="0">
                  <a:solidFill>
                    <a:srgbClr val="FAF3F0"/>
                  </a:solidFill>
                  <a:latin typeface="Rosario"/>
                </a:rPr>
                <a:t> dos/as </a:t>
              </a:r>
              <a:r>
                <a:rPr lang="en-US" sz="3200" spc="320" dirty="0" err="1">
                  <a:solidFill>
                    <a:srgbClr val="FAF3F0"/>
                  </a:solidFill>
                  <a:latin typeface="Rosario"/>
                </a:rPr>
                <a:t>mestrandos</a:t>
              </a:r>
              <a:r>
                <a:rPr lang="en-US" sz="3200" spc="320" dirty="0">
                  <a:solidFill>
                    <a:srgbClr val="FAF3F0"/>
                  </a:solidFill>
                  <a:latin typeface="Rosario"/>
                </a:rPr>
                <a:t>/as.  </a:t>
              </a:r>
              <a:r>
                <a:rPr lang="en-US" sz="3200" spc="320" dirty="0" err="1">
                  <a:solidFill>
                    <a:srgbClr val="FAF3F0"/>
                  </a:solidFill>
                  <a:latin typeface="Rosario"/>
                </a:rPr>
                <a:t>Participação</a:t>
              </a:r>
              <a:r>
                <a:rPr lang="en-US" sz="3200" spc="320" dirty="0">
                  <a:solidFill>
                    <a:srgbClr val="FAF3F0"/>
                  </a:solidFill>
                  <a:latin typeface="Rosario"/>
                </a:rPr>
                <a:t> e </a:t>
              </a:r>
              <a:r>
                <a:rPr lang="en-US" sz="3200" spc="320" dirty="0" err="1">
                  <a:solidFill>
                    <a:srgbClr val="FAF3F0"/>
                  </a:solidFill>
                  <a:latin typeface="Rosario"/>
                </a:rPr>
                <a:t>apreciação</a:t>
              </a:r>
              <a:r>
                <a:rPr lang="en-US" sz="3200" spc="320" dirty="0">
                  <a:solidFill>
                    <a:srgbClr val="FAF3F0"/>
                  </a:solidFill>
                  <a:latin typeface="Rosario"/>
                </a:rPr>
                <a:t> </a:t>
              </a:r>
              <a:r>
                <a:rPr lang="en-US" sz="3200" spc="320" dirty="0" err="1">
                  <a:solidFill>
                    <a:srgbClr val="FAF3F0"/>
                  </a:solidFill>
                  <a:latin typeface="Rosario"/>
                </a:rPr>
                <a:t>ativa</a:t>
              </a:r>
              <a:r>
                <a:rPr lang="en-US" sz="3200" spc="320" dirty="0">
                  <a:solidFill>
                    <a:srgbClr val="FAF3F0"/>
                  </a:solidFill>
                  <a:latin typeface="Rosario"/>
                </a:rPr>
                <a:t> dos </a:t>
              </a:r>
              <a:r>
                <a:rPr lang="en-US" sz="3200" spc="320" dirty="0" err="1">
                  <a:solidFill>
                    <a:srgbClr val="FAF3F0"/>
                  </a:solidFill>
                  <a:latin typeface="Rosario"/>
                </a:rPr>
                <a:t>estudantes</a:t>
              </a:r>
              <a:r>
                <a:rPr lang="en-US" sz="3200" spc="320" dirty="0">
                  <a:solidFill>
                    <a:srgbClr val="FAF3F0"/>
                  </a:solidFill>
                  <a:latin typeface="Rosario"/>
                </a:rPr>
                <a:t>. </a:t>
              </a:r>
              <a:r>
                <a:rPr lang="en-US" sz="3200" spc="320" dirty="0" err="1">
                  <a:solidFill>
                    <a:srgbClr val="FAF3F0"/>
                  </a:solidFill>
                  <a:latin typeface="Rosario"/>
                </a:rPr>
                <a:t>Registros</a:t>
              </a:r>
              <a:r>
                <a:rPr lang="en-US" sz="3200" spc="320" dirty="0">
                  <a:solidFill>
                    <a:srgbClr val="FAF3F0"/>
                  </a:solidFill>
                  <a:latin typeface="Rosario"/>
                </a:rPr>
                <a:t>, </a:t>
              </a:r>
              <a:r>
                <a:rPr lang="en-US" sz="3200" spc="320" dirty="0" err="1">
                  <a:solidFill>
                    <a:srgbClr val="FAF3F0"/>
                  </a:solidFill>
                  <a:latin typeface="Rosario"/>
                </a:rPr>
                <a:t>Articulação</a:t>
              </a:r>
              <a:r>
                <a:rPr lang="en-US" sz="3200" spc="320" dirty="0">
                  <a:solidFill>
                    <a:srgbClr val="FAF3F0"/>
                  </a:solidFill>
                  <a:latin typeface="Rosario"/>
                </a:rPr>
                <a:t>, </a:t>
              </a:r>
              <a:r>
                <a:rPr lang="en-US" sz="3200" spc="320" dirty="0" err="1">
                  <a:solidFill>
                    <a:srgbClr val="FAF3F0"/>
                  </a:solidFill>
                  <a:latin typeface="Rosario"/>
                </a:rPr>
                <a:t>conexão</a:t>
              </a:r>
              <a:r>
                <a:rPr lang="en-US" sz="3200" spc="320" dirty="0">
                  <a:solidFill>
                    <a:srgbClr val="FAF3F0"/>
                  </a:solidFill>
                  <a:latin typeface="Rosario"/>
                </a:rPr>
                <a:t>. </a:t>
              </a:r>
              <a:r>
                <a:rPr lang="en-US" sz="3200" spc="320" dirty="0" err="1">
                  <a:solidFill>
                    <a:srgbClr val="FAF3F0"/>
                  </a:solidFill>
                  <a:latin typeface="Rosario"/>
                </a:rPr>
                <a:t>Escrita</a:t>
              </a:r>
              <a:r>
                <a:rPr lang="en-US" sz="3200" spc="320" dirty="0">
                  <a:solidFill>
                    <a:srgbClr val="FAF3F0"/>
                  </a:solidFill>
                  <a:latin typeface="Rosario"/>
                </a:rPr>
                <a:t> de </a:t>
              </a:r>
              <a:r>
                <a:rPr lang="en-US" sz="3200" spc="320" dirty="0" err="1">
                  <a:solidFill>
                    <a:srgbClr val="FAF3F0"/>
                  </a:solidFill>
                  <a:latin typeface="Rosario"/>
                </a:rPr>
                <a:t>uma</a:t>
              </a:r>
              <a:r>
                <a:rPr lang="en-US" sz="3200" spc="320" dirty="0">
                  <a:solidFill>
                    <a:srgbClr val="FAF3F0"/>
                  </a:solidFill>
                  <a:latin typeface="Rosario"/>
                </a:rPr>
                <a:t> </a:t>
              </a:r>
              <a:r>
                <a:rPr lang="en-US" sz="3200" spc="320" dirty="0" err="1">
                  <a:solidFill>
                    <a:srgbClr val="FAF3F0"/>
                  </a:solidFill>
                  <a:latin typeface="Rosario"/>
                </a:rPr>
                <a:t>lauda</a:t>
              </a:r>
              <a:r>
                <a:rPr lang="en-US" sz="3200" spc="320" dirty="0">
                  <a:solidFill>
                    <a:srgbClr val="FAF3F0"/>
                  </a:solidFill>
                  <a:latin typeface="Rosario"/>
                </a:rPr>
                <a:t> de </a:t>
              </a:r>
              <a:r>
                <a:rPr lang="en-US" sz="3200" spc="320" dirty="0" err="1">
                  <a:solidFill>
                    <a:srgbClr val="FAF3F0"/>
                  </a:solidFill>
                  <a:latin typeface="Rosario"/>
                </a:rPr>
                <a:t>texto</a:t>
              </a:r>
              <a:r>
                <a:rPr lang="en-US" sz="3200" spc="320" dirty="0">
                  <a:solidFill>
                    <a:srgbClr val="FAF3F0"/>
                  </a:solidFill>
                  <a:latin typeface="Rosario"/>
                </a:rPr>
                <a:t> a </a:t>
              </a:r>
              <a:r>
                <a:rPr lang="en-US" sz="3200" spc="320" dirty="0" err="1">
                  <a:solidFill>
                    <a:srgbClr val="FAF3F0"/>
                  </a:solidFill>
                  <a:latin typeface="Rosario"/>
                </a:rPr>
                <a:t>partir</a:t>
              </a:r>
              <a:r>
                <a:rPr lang="en-US" sz="3200" spc="320" dirty="0">
                  <a:solidFill>
                    <a:srgbClr val="FAF3F0"/>
                  </a:solidFill>
                  <a:latin typeface="Rosario"/>
                </a:rPr>
                <a:t> </a:t>
              </a:r>
              <a:r>
                <a:rPr lang="en-US" sz="3200" spc="320" dirty="0" err="1">
                  <a:solidFill>
                    <a:srgbClr val="FAF3F0"/>
                  </a:solidFill>
                  <a:latin typeface="Rosario"/>
                </a:rPr>
                <a:t>desta</a:t>
              </a:r>
              <a:r>
                <a:rPr lang="en-US" sz="3200" spc="320" dirty="0">
                  <a:solidFill>
                    <a:srgbClr val="FAF3F0"/>
                  </a:solidFill>
                  <a:latin typeface="Rosario"/>
                </a:rPr>
                <a:t> </a:t>
              </a:r>
              <a:r>
                <a:rPr lang="en-US" sz="3200" spc="320" dirty="0" err="1">
                  <a:solidFill>
                    <a:srgbClr val="FAF3F0"/>
                  </a:solidFill>
                  <a:latin typeface="Rosario"/>
                </a:rPr>
                <a:t>provocação</a:t>
              </a:r>
              <a:r>
                <a:rPr lang="en-US" sz="3200" spc="320" dirty="0">
                  <a:solidFill>
                    <a:srgbClr val="FAF3F0"/>
                  </a:solidFill>
                  <a:latin typeface="Rosario"/>
                </a:rPr>
                <a:t>/</a:t>
              </a:r>
              <a:r>
                <a:rPr lang="en-US" sz="3200" spc="320" dirty="0" err="1">
                  <a:solidFill>
                    <a:srgbClr val="FAF3F0"/>
                  </a:solidFill>
                  <a:latin typeface="Rosario"/>
                </a:rPr>
                <a:t>motivação</a:t>
              </a:r>
              <a:r>
                <a:rPr lang="en-US" sz="3200" spc="320" dirty="0">
                  <a:solidFill>
                    <a:srgbClr val="FAF3F0"/>
                  </a:solidFill>
                  <a:latin typeface="Rosario"/>
                </a:rPr>
                <a:t>/</a:t>
              </a:r>
              <a:r>
                <a:rPr lang="en-US" sz="3200" spc="320" dirty="0" err="1">
                  <a:solidFill>
                    <a:srgbClr val="FAF3F0"/>
                  </a:solidFill>
                  <a:latin typeface="Rosario"/>
                </a:rPr>
                <a:t>inspiração</a:t>
              </a:r>
              <a:r>
                <a:rPr lang="en-US" sz="3200" spc="320" dirty="0">
                  <a:solidFill>
                    <a:srgbClr val="FAF3F0"/>
                  </a:solidFill>
                  <a:latin typeface="Rosario"/>
                </a:rPr>
                <a:t> </a:t>
              </a:r>
              <a:r>
                <a:rPr lang="en-US" sz="3200" spc="320" dirty="0" err="1">
                  <a:solidFill>
                    <a:srgbClr val="FAF3F0"/>
                  </a:solidFill>
                  <a:latin typeface="Rosario"/>
                </a:rPr>
                <a:t>deste</a:t>
              </a:r>
              <a:r>
                <a:rPr lang="en-US" sz="3200" spc="320" dirty="0">
                  <a:solidFill>
                    <a:srgbClr val="FAF3F0"/>
                  </a:solidFill>
                  <a:latin typeface="Rosario"/>
                </a:rPr>
                <a:t> novo </a:t>
              </a:r>
              <a:r>
                <a:rPr lang="en-US" sz="3200" spc="320" dirty="0" err="1">
                  <a:solidFill>
                    <a:srgbClr val="FAF3F0"/>
                  </a:solidFill>
                  <a:latin typeface="Rosario"/>
                </a:rPr>
                <a:t>referencial</a:t>
              </a:r>
              <a:r>
                <a:rPr lang="en-US" sz="3200" spc="320" dirty="0">
                  <a:solidFill>
                    <a:srgbClr val="FAF3F0"/>
                  </a:solidFill>
                  <a:latin typeface="Rosario"/>
                </a:rPr>
                <a:t>.... </a:t>
              </a:r>
            </a:p>
            <a:p>
              <a:pPr>
                <a:lnSpc>
                  <a:spcPts val="4160"/>
                </a:lnSpc>
              </a:pPr>
              <a:endParaRPr lang="en-US" sz="3200" spc="320" dirty="0">
                <a:solidFill>
                  <a:srgbClr val="FAF3F0"/>
                </a:solidFill>
                <a:latin typeface="Rosario"/>
              </a:endParaRPr>
            </a:p>
            <a:p>
              <a:pPr>
                <a:lnSpc>
                  <a:spcPts val="4160"/>
                </a:lnSpc>
              </a:pPr>
              <a:endParaRPr lang="en-US" sz="3200" spc="320" dirty="0">
                <a:solidFill>
                  <a:srgbClr val="FAF3F0"/>
                </a:solidFill>
                <a:latin typeface="Rosario"/>
              </a:endParaRPr>
            </a:p>
            <a:p>
              <a:pPr algn="l">
                <a:lnSpc>
                  <a:spcPts val="3919"/>
                </a:lnSpc>
              </a:pPr>
              <a:endParaRPr lang="en-US" sz="3200" spc="320" dirty="0">
                <a:solidFill>
                  <a:srgbClr val="FAF3F0"/>
                </a:solidFill>
                <a:latin typeface="Rosario"/>
              </a:endParaRPr>
            </a:p>
          </p:txBody>
        </p:sp>
      </p:grpSp>
      <p:grpSp>
        <p:nvGrpSpPr>
          <p:cNvPr id="6" name="Group 6"/>
          <p:cNvGrpSpPr/>
          <p:nvPr/>
        </p:nvGrpSpPr>
        <p:grpSpPr>
          <a:xfrm>
            <a:off x="732821" y="5734050"/>
            <a:ext cx="16289996" cy="2028233"/>
            <a:chOff x="0" y="0"/>
            <a:chExt cx="21719994" cy="2704311"/>
          </a:xfrm>
        </p:grpSpPr>
        <p:sp>
          <p:nvSpPr>
            <p:cNvPr id="7" name="TextBox 7"/>
            <p:cNvSpPr txBox="1"/>
            <p:nvPr/>
          </p:nvSpPr>
          <p:spPr>
            <a:xfrm>
              <a:off x="0" y="0"/>
              <a:ext cx="21719994" cy="1460500"/>
            </a:xfrm>
            <a:prstGeom prst="rect">
              <a:avLst/>
            </a:prstGeom>
          </p:spPr>
          <p:txBody>
            <a:bodyPr lIns="0" tIns="0" rIns="0" bIns="0" rtlCol="0" anchor="t">
              <a:spAutoFit/>
            </a:bodyPr>
            <a:lstStyle/>
            <a:p>
              <a:pPr algn="just">
                <a:lnSpc>
                  <a:spcPts val="8640"/>
                </a:lnSpc>
              </a:pPr>
              <a:endParaRPr/>
            </a:p>
          </p:txBody>
        </p:sp>
        <p:sp>
          <p:nvSpPr>
            <p:cNvPr id="8" name="TextBox 8"/>
            <p:cNvSpPr txBox="1"/>
            <p:nvPr/>
          </p:nvSpPr>
          <p:spPr>
            <a:xfrm>
              <a:off x="0" y="1949296"/>
              <a:ext cx="21719994" cy="755015"/>
            </a:xfrm>
            <a:prstGeom prst="rect">
              <a:avLst/>
            </a:prstGeom>
          </p:spPr>
          <p:txBody>
            <a:bodyPr lIns="0" tIns="0" rIns="0" bIns="0" rtlCol="0" anchor="t">
              <a:spAutoFit/>
            </a:bodyPr>
            <a:lstStyle/>
            <a:p>
              <a:pPr>
                <a:lnSpc>
                  <a:spcPts val="4680"/>
                </a:lnSpc>
              </a:pPr>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sp>
        <p:nvSpPr>
          <p:cNvPr id="2" name="AutoShape 2"/>
          <p:cNvSpPr/>
          <p:nvPr/>
        </p:nvSpPr>
        <p:spPr>
          <a:xfrm>
            <a:off x="1543050" y="3050891"/>
            <a:ext cx="16230600" cy="11208202"/>
          </a:xfrm>
          <a:prstGeom prst="rect">
            <a:avLst/>
          </a:prstGeom>
          <a:solidFill>
            <a:srgbClr val="844057">
              <a:alpha val="0"/>
            </a:srgbClr>
          </a:solidFill>
        </p:spPr>
      </p:sp>
      <p:grpSp>
        <p:nvGrpSpPr>
          <p:cNvPr id="3" name="Group 3"/>
          <p:cNvGrpSpPr/>
          <p:nvPr/>
        </p:nvGrpSpPr>
        <p:grpSpPr>
          <a:xfrm>
            <a:off x="3284574" y="1028700"/>
            <a:ext cx="9238929" cy="1838493"/>
            <a:chOff x="0" y="0"/>
            <a:chExt cx="12318572" cy="2451324"/>
          </a:xfrm>
        </p:grpSpPr>
        <p:sp>
          <p:nvSpPr>
            <p:cNvPr id="4" name="TextBox 4"/>
            <p:cNvSpPr txBox="1"/>
            <p:nvPr/>
          </p:nvSpPr>
          <p:spPr>
            <a:xfrm>
              <a:off x="0" y="1727424"/>
              <a:ext cx="10467603" cy="723900"/>
            </a:xfrm>
            <a:prstGeom prst="rect">
              <a:avLst/>
            </a:prstGeom>
          </p:spPr>
          <p:txBody>
            <a:bodyPr lIns="0" tIns="0" rIns="0" bIns="0" rtlCol="0" anchor="t">
              <a:spAutoFit/>
            </a:bodyPr>
            <a:lstStyle/>
            <a:p>
              <a:pPr algn="l">
                <a:lnSpc>
                  <a:spcPts val="4320"/>
                </a:lnSpc>
              </a:pPr>
              <a:endParaRPr/>
            </a:p>
          </p:txBody>
        </p:sp>
        <p:sp>
          <p:nvSpPr>
            <p:cNvPr id="5" name="TextBox 5"/>
            <p:cNvSpPr txBox="1"/>
            <p:nvPr/>
          </p:nvSpPr>
          <p:spPr>
            <a:xfrm>
              <a:off x="0" y="0"/>
              <a:ext cx="12318572" cy="1460500"/>
            </a:xfrm>
            <a:prstGeom prst="rect">
              <a:avLst/>
            </a:prstGeom>
          </p:spPr>
          <p:txBody>
            <a:bodyPr lIns="0" tIns="0" rIns="0" bIns="0" rtlCol="0" anchor="t">
              <a:spAutoFit/>
            </a:bodyPr>
            <a:lstStyle/>
            <a:p>
              <a:pPr algn="l">
                <a:lnSpc>
                  <a:spcPts val="8640"/>
                </a:lnSpc>
              </a:pPr>
              <a:r>
                <a:rPr lang="en-US" sz="7200" spc="288">
                  <a:solidFill>
                    <a:srgbClr val="FAF3F0"/>
                  </a:solidFill>
                  <a:latin typeface="Alegreya SC"/>
                </a:rPr>
                <a:t>CONTATOS</a:t>
              </a:r>
            </a:p>
          </p:txBody>
        </p:sp>
      </p:grpSp>
      <p:grpSp>
        <p:nvGrpSpPr>
          <p:cNvPr id="6" name="Group 6"/>
          <p:cNvGrpSpPr/>
          <p:nvPr/>
        </p:nvGrpSpPr>
        <p:grpSpPr>
          <a:xfrm>
            <a:off x="2057400" y="4429002"/>
            <a:ext cx="15201900" cy="5530338"/>
            <a:chOff x="0" y="0"/>
            <a:chExt cx="20269200" cy="7373783"/>
          </a:xfrm>
        </p:grpSpPr>
        <p:sp>
          <p:nvSpPr>
            <p:cNvPr id="7" name="TextBox 7"/>
            <p:cNvSpPr txBox="1"/>
            <p:nvPr/>
          </p:nvSpPr>
          <p:spPr>
            <a:xfrm>
              <a:off x="7542058" y="4084972"/>
              <a:ext cx="12727142" cy="638175"/>
            </a:xfrm>
            <a:prstGeom prst="rect">
              <a:avLst/>
            </a:prstGeom>
          </p:spPr>
          <p:txBody>
            <a:bodyPr lIns="0" tIns="0" rIns="0" bIns="0" rtlCol="0" anchor="t">
              <a:spAutoFit/>
            </a:bodyPr>
            <a:lstStyle/>
            <a:p>
              <a:pPr algn="r">
                <a:lnSpc>
                  <a:spcPts val="3900"/>
                </a:lnSpc>
              </a:pPr>
              <a:r>
                <a:rPr lang="en-US" sz="3000" spc="300">
                  <a:solidFill>
                    <a:srgbClr val="FAF3F0"/>
                  </a:solidFill>
                  <a:latin typeface="Rosario"/>
                </a:rPr>
                <a:t>ENDEREÇO</a:t>
              </a:r>
            </a:p>
          </p:txBody>
        </p:sp>
        <p:sp>
          <p:nvSpPr>
            <p:cNvPr id="8" name="TextBox 8"/>
            <p:cNvSpPr txBox="1"/>
            <p:nvPr/>
          </p:nvSpPr>
          <p:spPr>
            <a:xfrm>
              <a:off x="7542058" y="4901940"/>
              <a:ext cx="12727142" cy="622723"/>
            </a:xfrm>
            <a:prstGeom prst="rect">
              <a:avLst/>
            </a:prstGeom>
          </p:spPr>
          <p:txBody>
            <a:bodyPr lIns="0" tIns="0" rIns="0" bIns="0" rtlCol="0" anchor="t">
              <a:spAutoFit/>
            </a:bodyPr>
            <a:lstStyle/>
            <a:p>
              <a:pPr algn="r">
                <a:lnSpc>
                  <a:spcPts val="3919"/>
                </a:lnSpc>
              </a:pPr>
              <a:r>
                <a:rPr lang="en-US" sz="2800" spc="56">
                  <a:solidFill>
                    <a:srgbClr val="FAF3F0"/>
                  </a:solidFill>
                  <a:latin typeface="Rosario"/>
                </a:rPr>
                <a:t>Av. Adhemar de Barros, s/n, Ondina, Salvador, Bahia, Brasil</a:t>
              </a:r>
            </a:p>
          </p:txBody>
        </p:sp>
        <p:sp>
          <p:nvSpPr>
            <p:cNvPr id="9" name="TextBox 9"/>
            <p:cNvSpPr txBox="1"/>
            <p:nvPr/>
          </p:nvSpPr>
          <p:spPr>
            <a:xfrm>
              <a:off x="7542058" y="2028198"/>
              <a:ext cx="12727142" cy="638175"/>
            </a:xfrm>
            <a:prstGeom prst="rect">
              <a:avLst/>
            </a:prstGeom>
          </p:spPr>
          <p:txBody>
            <a:bodyPr lIns="0" tIns="0" rIns="0" bIns="0" rtlCol="0" anchor="t">
              <a:spAutoFit/>
            </a:bodyPr>
            <a:lstStyle/>
            <a:p>
              <a:pPr algn="r">
                <a:lnSpc>
                  <a:spcPts val="3900"/>
                </a:lnSpc>
              </a:pPr>
              <a:r>
                <a:rPr lang="en-US" sz="3000" spc="300">
                  <a:solidFill>
                    <a:srgbClr val="FAF3F0"/>
                  </a:solidFill>
                  <a:latin typeface="Rosario"/>
                </a:rPr>
                <a:t>TELEFONE</a:t>
              </a:r>
            </a:p>
          </p:txBody>
        </p:sp>
        <p:sp>
          <p:nvSpPr>
            <p:cNvPr id="10" name="TextBox 10"/>
            <p:cNvSpPr txBox="1"/>
            <p:nvPr/>
          </p:nvSpPr>
          <p:spPr>
            <a:xfrm>
              <a:off x="7542058" y="2845167"/>
              <a:ext cx="12727142" cy="622723"/>
            </a:xfrm>
            <a:prstGeom prst="rect">
              <a:avLst/>
            </a:prstGeom>
          </p:spPr>
          <p:txBody>
            <a:bodyPr lIns="0" tIns="0" rIns="0" bIns="0" rtlCol="0" anchor="t">
              <a:spAutoFit/>
            </a:bodyPr>
            <a:lstStyle/>
            <a:p>
              <a:pPr algn="r">
                <a:lnSpc>
                  <a:spcPts val="3919"/>
                </a:lnSpc>
              </a:pPr>
              <a:r>
                <a:rPr lang="en-US" sz="2800" spc="56">
                  <a:solidFill>
                    <a:srgbClr val="FAF3F0"/>
                  </a:solidFill>
                  <a:latin typeface="Rosario"/>
                </a:rPr>
                <a:t>(71)  32836572</a:t>
              </a:r>
            </a:p>
          </p:txBody>
        </p:sp>
        <p:sp>
          <p:nvSpPr>
            <p:cNvPr id="11" name="TextBox 11"/>
            <p:cNvSpPr txBox="1"/>
            <p:nvPr/>
          </p:nvSpPr>
          <p:spPr>
            <a:xfrm>
              <a:off x="7542058" y="-28575"/>
              <a:ext cx="12727142" cy="638175"/>
            </a:xfrm>
            <a:prstGeom prst="rect">
              <a:avLst/>
            </a:prstGeom>
          </p:spPr>
          <p:txBody>
            <a:bodyPr lIns="0" tIns="0" rIns="0" bIns="0" rtlCol="0" anchor="t">
              <a:spAutoFit/>
            </a:bodyPr>
            <a:lstStyle/>
            <a:p>
              <a:pPr algn="r">
                <a:lnSpc>
                  <a:spcPts val="3900"/>
                </a:lnSpc>
              </a:pPr>
              <a:r>
                <a:rPr lang="en-US" sz="3000" spc="300">
                  <a:solidFill>
                    <a:srgbClr val="FAF3F0"/>
                  </a:solidFill>
                  <a:latin typeface="Rosario"/>
                </a:rPr>
                <a:t>EMAIL </a:t>
              </a:r>
            </a:p>
          </p:txBody>
        </p:sp>
        <p:sp>
          <p:nvSpPr>
            <p:cNvPr id="12" name="TextBox 12"/>
            <p:cNvSpPr txBox="1"/>
            <p:nvPr/>
          </p:nvSpPr>
          <p:spPr>
            <a:xfrm>
              <a:off x="7542058" y="788393"/>
              <a:ext cx="12727142" cy="622723"/>
            </a:xfrm>
            <a:prstGeom prst="rect">
              <a:avLst/>
            </a:prstGeom>
          </p:spPr>
          <p:txBody>
            <a:bodyPr lIns="0" tIns="0" rIns="0" bIns="0" rtlCol="0" anchor="t">
              <a:spAutoFit/>
            </a:bodyPr>
            <a:lstStyle/>
            <a:p>
              <a:pPr algn="r">
                <a:lnSpc>
                  <a:spcPts val="3919"/>
                </a:lnSpc>
              </a:pPr>
              <a:r>
                <a:rPr lang="en-US" sz="2800" spc="56">
                  <a:solidFill>
                    <a:srgbClr val="FAF3F0"/>
                  </a:solidFill>
                  <a:latin typeface="Rosario"/>
                </a:rPr>
                <a:t>prodan@ufba.br</a:t>
              </a:r>
            </a:p>
          </p:txBody>
        </p:sp>
        <p:sp>
          <p:nvSpPr>
            <p:cNvPr id="13" name="TextBox 13"/>
            <p:cNvSpPr txBox="1"/>
            <p:nvPr/>
          </p:nvSpPr>
          <p:spPr>
            <a:xfrm>
              <a:off x="1652343" y="6858163"/>
              <a:ext cx="18616857" cy="515620"/>
            </a:xfrm>
            <a:prstGeom prst="rect">
              <a:avLst/>
            </a:prstGeom>
          </p:spPr>
          <p:txBody>
            <a:bodyPr lIns="0" tIns="0" rIns="0" bIns="0" rtlCol="0" anchor="t">
              <a:spAutoFit/>
            </a:bodyPr>
            <a:lstStyle/>
            <a:p>
              <a:pPr algn="r">
                <a:lnSpc>
                  <a:spcPts val="3359"/>
                </a:lnSpc>
              </a:pPr>
              <a:endParaRPr/>
            </a:p>
          </p:txBody>
        </p:sp>
        <p:sp>
          <p:nvSpPr>
            <p:cNvPr id="14" name="AutoShape 14"/>
            <p:cNvSpPr/>
            <p:nvPr/>
          </p:nvSpPr>
          <p:spPr>
            <a:xfrm>
              <a:off x="0" y="6388263"/>
              <a:ext cx="20269200" cy="50800"/>
            </a:xfrm>
            <a:prstGeom prst="rect">
              <a:avLst/>
            </a:prstGeom>
            <a:solidFill>
              <a:srgbClr val="FAF3F0"/>
            </a:solidFill>
          </p:spPr>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F0"/>
        </a:solidFill>
        <a:effectLst/>
      </p:bgPr>
    </p:bg>
    <p:spTree>
      <p:nvGrpSpPr>
        <p:cNvPr id="1" name=""/>
        <p:cNvGrpSpPr/>
        <p:nvPr/>
      </p:nvGrpSpPr>
      <p:grpSpPr>
        <a:xfrm>
          <a:off x="0" y="0"/>
          <a:ext cx="0" cy="0"/>
          <a:chOff x="0" y="0"/>
          <a:chExt cx="0" cy="0"/>
        </a:xfrm>
      </p:grpSpPr>
      <p:sp>
        <p:nvSpPr>
          <p:cNvPr id="2" name="TextBox 2"/>
          <p:cNvSpPr txBox="1"/>
          <p:nvPr/>
        </p:nvSpPr>
        <p:spPr>
          <a:xfrm>
            <a:off x="600936" y="3694769"/>
            <a:ext cx="9236255" cy="557234"/>
          </a:xfrm>
          <a:prstGeom prst="rect">
            <a:avLst/>
          </a:prstGeom>
        </p:spPr>
        <p:txBody>
          <a:bodyPr lIns="0" tIns="0" rIns="0" bIns="0" rtlCol="0" anchor="t">
            <a:spAutoFit/>
          </a:bodyPr>
          <a:lstStyle/>
          <a:p>
            <a:pPr algn="l">
              <a:lnSpc>
                <a:spcPts val="4433"/>
              </a:lnSpc>
            </a:pPr>
            <a:endParaRPr/>
          </a:p>
        </p:txBody>
      </p:sp>
      <p:sp>
        <p:nvSpPr>
          <p:cNvPr id="3" name="TextBox 3"/>
          <p:cNvSpPr txBox="1"/>
          <p:nvPr/>
        </p:nvSpPr>
        <p:spPr>
          <a:xfrm>
            <a:off x="600936" y="770289"/>
            <a:ext cx="10497073" cy="870067"/>
          </a:xfrm>
          <a:prstGeom prst="rect">
            <a:avLst/>
          </a:prstGeom>
        </p:spPr>
        <p:txBody>
          <a:bodyPr lIns="0" tIns="0" rIns="0" bIns="0" rtlCol="0" anchor="t">
            <a:spAutoFit/>
          </a:bodyPr>
          <a:lstStyle/>
          <a:p>
            <a:pPr algn="l">
              <a:lnSpc>
                <a:spcPts val="6897"/>
              </a:lnSpc>
            </a:pPr>
            <a:r>
              <a:rPr lang="en-US" sz="5747" spc="229">
                <a:solidFill>
                  <a:srgbClr val="844057"/>
                </a:solidFill>
                <a:latin typeface="Alegreya SC"/>
              </a:rPr>
              <a:t>ESTRUTURA METODOLÓGICA</a:t>
            </a:r>
          </a:p>
        </p:txBody>
      </p:sp>
      <p:sp>
        <p:nvSpPr>
          <p:cNvPr id="4" name="TextBox 4"/>
          <p:cNvSpPr txBox="1"/>
          <p:nvPr/>
        </p:nvSpPr>
        <p:spPr>
          <a:xfrm>
            <a:off x="520901" y="2080671"/>
            <a:ext cx="17246199" cy="6030408"/>
          </a:xfrm>
          <a:prstGeom prst="rect">
            <a:avLst/>
          </a:prstGeom>
        </p:spPr>
        <p:txBody>
          <a:bodyPr lIns="0" tIns="0" rIns="0" bIns="0" rtlCol="0" anchor="t">
            <a:spAutoFit/>
          </a:bodyPr>
          <a:lstStyle/>
          <a:p>
            <a:pPr algn="just">
              <a:lnSpc>
                <a:spcPts val="4831"/>
              </a:lnSpc>
            </a:pPr>
            <a:r>
              <a:rPr lang="en-US" sz="3200" dirty="0">
                <a:solidFill>
                  <a:srgbClr val="844057"/>
                </a:solidFill>
                <a:latin typeface="Rosario"/>
              </a:rPr>
              <a:t>3.   </a:t>
            </a:r>
            <a:r>
              <a:rPr lang="en-US" sz="3200" dirty="0" smtClean="0">
                <a:solidFill>
                  <a:srgbClr val="844057"/>
                </a:solidFill>
                <a:latin typeface="Rosario"/>
              </a:rPr>
              <a:t>Aula </a:t>
            </a:r>
            <a:r>
              <a:rPr lang="en-US" sz="3200" dirty="0" err="1" smtClean="0">
                <a:solidFill>
                  <a:srgbClr val="844057"/>
                </a:solidFill>
                <a:latin typeface="Rosario"/>
              </a:rPr>
              <a:t>subsequente</a:t>
            </a:r>
            <a:r>
              <a:rPr lang="en-US" sz="3200" dirty="0" smtClean="0">
                <a:solidFill>
                  <a:srgbClr val="844057"/>
                </a:solidFill>
                <a:latin typeface="Rosario"/>
              </a:rPr>
              <a:t> </a:t>
            </a:r>
            <a:r>
              <a:rPr lang="en-US" sz="3200" dirty="0" err="1" smtClean="0">
                <a:solidFill>
                  <a:srgbClr val="844057"/>
                </a:solidFill>
                <a:latin typeface="Rosario"/>
              </a:rPr>
              <a:t>ao</a:t>
            </a:r>
            <a:r>
              <a:rPr lang="en-US" sz="3200" dirty="0" smtClean="0">
                <a:solidFill>
                  <a:srgbClr val="844057"/>
                </a:solidFill>
                <a:latin typeface="Rosario"/>
              </a:rPr>
              <a:t> </a:t>
            </a:r>
            <a:r>
              <a:rPr lang="en-US" sz="3200" dirty="0" err="1" smtClean="0">
                <a:solidFill>
                  <a:srgbClr val="844057"/>
                </a:solidFill>
                <a:latin typeface="Rosario"/>
              </a:rPr>
              <a:t>palestrante</a:t>
            </a:r>
            <a:r>
              <a:rPr lang="en-US" sz="3200" dirty="0" smtClean="0">
                <a:solidFill>
                  <a:srgbClr val="844057"/>
                </a:solidFill>
                <a:latin typeface="Rosario"/>
              </a:rPr>
              <a:t> </a:t>
            </a:r>
            <a:r>
              <a:rPr lang="en-US" sz="3200" dirty="0" err="1" smtClean="0">
                <a:solidFill>
                  <a:srgbClr val="844057"/>
                </a:solidFill>
                <a:latin typeface="Rosario"/>
              </a:rPr>
              <a:t>aprofundamento</a:t>
            </a:r>
            <a:r>
              <a:rPr lang="en-US" sz="3200" dirty="0" smtClean="0">
                <a:solidFill>
                  <a:srgbClr val="844057"/>
                </a:solidFill>
                <a:latin typeface="Rosario"/>
              </a:rPr>
              <a:t> da </a:t>
            </a:r>
            <a:r>
              <a:rPr lang="en-US" sz="3200" dirty="0" err="1" smtClean="0">
                <a:solidFill>
                  <a:srgbClr val="844057"/>
                </a:solidFill>
                <a:latin typeface="Rosario"/>
              </a:rPr>
              <a:t>discussão</a:t>
            </a:r>
            <a:r>
              <a:rPr lang="en-US" sz="3200" dirty="0" smtClean="0">
                <a:solidFill>
                  <a:srgbClr val="844057"/>
                </a:solidFill>
                <a:latin typeface="Rosario"/>
              </a:rPr>
              <a:t>, </a:t>
            </a:r>
            <a:r>
              <a:rPr lang="en-US" sz="3200" dirty="0" err="1" smtClean="0">
                <a:solidFill>
                  <a:srgbClr val="844057"/>
                </a:solidFill>
                <a:latin typeface="Rosario"/>
              </a:rPr>
              <a:t>socialização</a:t>
            </a:r>
            <a:r>
              <a:rPr lang="en-US" sz="3200" dirty="0" smtClean="0">
                <a:solidFill>
                  <a:srgbClr val="844057"/>
                </a:solidFill>
                <a:latin typeface="Rosario"/>
              </a:rPr>
              <a:t>; </a:t>
            </a:r>
            <a:r>
              <a:rPr lang="en-US" sz="3200" dirty="0" err="1" smtClean="0">
                <a:solidFill>
                  <a:srgbClr val="844057"/>
                </a:solidFill>
                <a:latin typeface="Rosario"/>
              </a:rPr>
              <a:t>articulação</a:t>
            </a:r>
            <a:r>
              <a:rPr lang="en-US" sz="3200" dirty="0" smtClean="0">
                <a:solidFill>
                  <a:srgbClr val="844057"/>
                </a:solidFill>
                <a:latin typeface="Rosario"/>
              </a:rPr>
              <a:t> de </a:t>
            </a:r>
            <a:r>
              <a:rPr lang="en-US" sz="3200" dirty="0" err="1" smtClean="0">
                <a:solidFill>
                  <a:srgbClr val="844057"/>
                </a:solidFill>
                <a:latin typeface="Rosario"/>
              </a:rPr>
              <a:t>informações</a:t>
            </a:r>
            <a:r>
              <a:rPr lang="en-US" sz="3200" dirty="0" smtClean="0">
                <a:solidFill>
                  <a:srgbClr val="844057"/>
                </a:solidFill>
                <a:latin typeface="Rosario"/>
              </a:rPr>
              <a:t>/</a:t>
            </a:r>
            <a:r>
              <a:rPr lang="en-US" sz="3200" dirty="0" err="1" smtClean="0">
                <a:solidFill>
                  <a:srgbClr val="844057"/>
                </a:solidFill>
                <a:latin typeface="Rosario"/>
              </a:rPr>
              <a:t>conhecimento</a:t>
            </a:r>
            <a:r>
              <a:rPr lang="en-US" sz="3200" dirty="0" smtClean="0">
                <a:solidFill>
                  <a:srgbClr val="844057"/>
                </a:solidFill>
                <a:latin typeface="Rosario"/>
              </a:rPr>
              <a:t> e </a:t>
            </a:r>
            <a:r>
              <a:rPr lang="en-US" sz="3200" dirty="0" err="1" smtClean="0">
                <a:solidFill>
                  <a:srgbClr val="844057"/>
                </a:solidFill>
                <a:latin typeface="Rosario"/>
              </a:rPr>
              <a:t>colaboração</a:t>
            </a:r>
            <a:r>
              <a:rPr lang="en-US" sz="3200" dirty="0" smtClean="0">
                <a:solidFill>
                  <a:srgbClr val="844057"/>
                </a:solidFill>
                <a:latin typeface="Rosario"/>
              </a:rPr>
              <a:t> com as </a:t>
            </a:r>
            <a:r>
              <a:rPr lang="en-US" sz="3200" dirty="0" err="1" smtClean="0">
                <a:solidFill>
                  <a:srgbClr val="844057"/>
                </a:solidFill>
                <a:latin typeface="Rosario"/>
              </a:rPr>
              <a:t>pesquisa</a:t>
            </a:r>
            <a:r>
              <a:rPr lang="en-US" sz="3200" dirty="0" smtClean="0">
                <a:solidFill>
                  <a:srgbClr val="844057"/>
                </a:solidFill>
                <a:latin typeface="Rosario"/>
              </a:rPr>
              <a:t>, </a:t>
            </a:r>
            <a:r>
              <a:rPr lang="en-US" sz="3200" dirty="0" err="1" smtClean="0">
                <a:solidFill>
                  <a:srgbClr val="844057"/>
                </a:solidFill>
                <a:latin typeface="Rosario"/>
              </a:rPr>
              <a:t>mediação</a:t>
            </a:r>
            <a:r>
              <a:rPr lang="en-US" sz="3200" dirty="0" smtClean="0">
                <a:solidFill>
                  <a:srgbClr val="844057"/>
                </a:solidFill>
                <a:latin typeface="Rosario"/>
              </a:rPr>
              <a:t> da </a:t>
            </a:r>
            <a:r>
              <a:rPr lang="en-US" sz="3200" dirty="0" err="1" smtClean="0">
                <a:solidFill>
                  <a:srgbClr val="844057"/>
                </a:solidFill>
                <a:latin typeface="Rosario"/>
              </a:rPr>
              <a:t>produção</a:t>
            </a:r>
            <a:r>
              <a:rPr lang="en-US" sz="3200" dirty="0" smtClean="0">
                <a:solidFill>
                  <a:srgbClr val="844057"/>
                </a:solidFill>
                <a:latin typeface="Rosario"/>
              </a:rPr>
              <a:t> </a:t>
            </a:r>
            <a:r>
              <a:rPr lang="en-US" sz="3200" dirty="0" err="1" smtClean="0">
                <a:solidFill>
                  <a:srgbClr val="844057"/>
                </a:solidFill>
                <a:latin typeface="Rosario"/>
              </a:rPr>
              <a:t>escrita</a:t>
            </a:r>
            <a:r>
              <a:rPr lang="en-US" sz="3200" dirty="0" smtClean="0">
                <a:solidFill>
                  <a:srgbClr val="844057"/>
                </a:solidFill>
                <a:latin typeface="Rosario"/>
              </a:rPr>
              <a:t>: </a:t>
            </a:r>
            <a:r>
              <a:rPr lang="en-US" sz="3200" dirty="0" err="1" smtClean="0">
                <a:solidFill>
                  <a:srgbClr val="844057"/>
                </a:solidFill>
                <a:latin typeface="Rosario"/>
              </a:rPr>
              <a:t>professores</a:t>
            </a:r>
            <a:r>
              <a:rPr lang="en-US" sz="3200" dirty="0" smtClean="0">
                <a:solidFill>
                  <a:srgbClr val="844057"/>
                </a:solidFill>
                <a:latin typeface="Rosario"/>
              </a:rPr>
              <a:t> e </a:t>
            </a:r>
            <a:r>
              <a:rPr lang="en-US" sz="3200" dirty="0" err="1" smtClean="0">
                <a:solidFill>
                  <a:srgbClr val="844057"/>
                </a:solidFill>
                <a:latin typeface="Rosario"/>
              </a:rPr>
              <a:t>estudantes</a:t>
            </a:r>
            <a:r>
              <a:rPr lang="en-US" sz="3200" dirty="0" smtClean="0">
                <a:solidFill>
                  <a:srgbClr val="844057"/>
                </a:solidFill>
                <a:latin typeface="Rosario"/>
              </a:rPr>
              <a:t>: O </a:t>
            </a:r>
            <a:r>
              <a:rPr lang="en-US" sz="3200" dirty="0" err="1" smtClean="0">
                <a:solidFill>
                  <a:srgbClr val="844057"/>
                </a:solidFill>
                <a:latin typeface="Rosario"/>
              </a:rPr>
              <a:t>que</a:t>
            </a:r>
            <a:r>
              <a:rPr lang="en-US" sz="3200" dirty="0" smtClean="0">
                <a:solidFill>
                  <a:srgbClr val="844057"/>
                </a:solidFill>
                <a:latin typeface="Rosario"/>
              </a:rPr>
              <a:t> </a:t>
            </a:r>
            <a:r>
              <a:rPr lang="en-US" sz="3200" dirty="0" err="1" smtClean="0">
                <a:solidFill>
                  <a:srgbClr val="844057"/>
                </a:solidFill>
                <a:latin typeface="Rosario"/>
              </a:rPr>
              <a:t>ficou</a:t>
            </a:r>
            <a:r>
              <a:rPr lang="en-US" sz="3200" dirty="0" smtClean="0">
                <a:solidFill>
                  <a:srgbClr val="844057"/>
                </a:solidFill>
                <a:latin typeface="Rosario"/>
              </a:rPr>
              <a:t> </a:t>
            </a:r>
            <a:r>
              <a:rPr lang="en-US" sz="3200" dirty="0" err="1" smtClean="0">
                <a:solidFill>
                  <a:srgbClr val="844057"/>
                </a:solidFill>
                <a:latin typeface="Rosario"/>
              </a:rPr>
              <a:t>para</a:t>
            </a:r>
            <a:r>
              <a:rPr lang="en-US" sz="3200" dirty="0" smtClean="0">
                <a:solidFill>
                  <a:srgbClr val="844057"/>
                </a:solidFill>
                <a:latin typeface="Rosario"/>
              </a:rPr>
              <a:t> </a:t>
            </a:r>
            <a:r>
              <a:rPr lang="en-US" sz="3200" dirty="0" err="1" smtClean="0">
                <a:solidFill>
                  <a:srgbClr val="844057"/>
                </a:solidFill>
                <a:latin typeface="Rosario"/>
              </a:rPr>
              <a:t>mim</a:t>
            </a:r>
            <a:r>
              <a:rPr lang="en-US" sz="3200" dirty="0" smtClean="0">
                <a:solidFill>
                  <a:srgbClr val="844057"/>
                </a:solidFill>
                <a:latin typeface="Rosario"/>
              </a:rPr>
              <a:t>...? O </a:t>
            </a:r>
            <a:r>
              <a:rPr lang="en-US" sz="3200" dirty="0" err="1" smtClean="0">
                <a:solidFill>
                  <a:srgbClr val="844057"/>
                </a:solidFill>
                <a:latin typeface="Rosario"/>
              </a:rPr>
              <a:t>que</a:t>
            </a:r>
            <a:r>
              <a:rPr lang="en-US" sz="3200" dirty="0" smtClean="0">
                <a:solidFill>
                  <a:srgbClr val="844057"/>
                </a:solidFill>
                <a:latin typeface="Rosario"/>
              </a:rPr>
              <a:t> </a:t>
            </a:r>
            <a:r>
              <a:rPr lang="en-US" sz="3200" dirty="0" err="1" smtClean="0">
                <a:solidFill>
                  <a:srgbClr val="844057"/>
                </a:solidFill>
                <a:latin typeface="Rosario"/>
              </a:rPr>
              <a:t>ficou</a:t>
            </a:r>
            <a:r>
              <a:rPr lang="en-US" sz="3200" dirty="0" smtClean="0">
                <a:solidFill>
                  <a:srgbClr val="844057"/>
                </a:solidFill>
                <a:latin typeface="Rosario"/>
              </a:rPr>
              <a:t> </a:t>
            </a:r>
            <a:r>
              <a:rPr lang="en-US" sz="3200" dirty="0" err="1" smtClean="0">
                <a:solidFill>
                  <a:srgbClr val="844057"/>
                </a:solidFill>
                <a:latin typeface="Rosario"/>
              </a:rPr>
              <a:t>para</a:t>
            </a:r>
            <a:r>
              <a:rPr lang="en-US" sz="3200" dirty="0" smtClean="0">
                <a:solidFill>
                  <a:srgbClr val="844057"/>
                </a:solidFill>
                <a:latin typeface="Rosario"/>
              </a:rPr>
              <a:t> o </a:t>
            </a:r>
            <a:r>
              <a:rPr lang="en-US" sz="3200" dirty="0" err="1" smtClean="0">
                <a:solidFill>
                  <a:srgbClr val="844057"/>
                </a:solidFill>
                <a:latin typeface="Rosario"/>
              </a:rPr>
              <a:t>coletivo</a:t>
            </a:r>
            <a:r>
              <a:rPr lang="en-US" sz="3200" dirty="0" smtClean="0">
                <a:solidFill>
                  <a:srgbClr val="844057"/>
                </a:solidFill>
                <a:latin typeface="Rosario"/>
              </a:rPr>
              <a:t>/</a:t>
            </a:r>
            <a:r>
              <a:rPr lang="en-US" sz="3200" dirty="0" err="1" smtClean="0">
                <a:solidFill>
                  <a:srgbClr val="844057"/>
                </a:solidFill>
                <a:latin typeface="Rosario"/>
              </a:rPr>
              <a:t>grupo</a:t>
            </a:r>
            <a:r>
              <a:rPr lang="en-US" sz="3200" dirty="0" smtClean="0">
                <a:solidFill>
                  <a:srgbClr val="844057"/>
                </a:solidFill>
                <a:latin typeface="Rosario"/>
              </a:rPr>
              <a:t>?</a:t>
            </a:r>
          </a:p>
          <a:p>
            <a:pPr algn="just">
              <a:lnSpc>
                <a:spcPts val="4832"/>
              </a:lnSpc>
            </a:pPr>
            <a:endParaRPr lang="en-US" sz="3200" dirty="0" smtClean="0">
              <a:solidFill>
                <a:srgbClr val="844057"/>
              </a:solidFill>
              <a:latin typeface="Rosario"/>
            </a:endParaRPr>
          </a:p>
          <a:p>
            <a:pPr algn="just">
              <a:lnSpc>
                <a:spcPts val="4831"/>
              </a:lnSpc>
            </a:pPr>
            <a:r>
              <a:rPr lang="en-US" sz="3200" dirty="0" smtClean="0">
                <a:solidFill>
                  <a:srgbClr val="844057"/>
                </a:solidFill>
                <a:latin typeface="Rosario"/>
              </a:rPr>
              <a:t>4.    </a:t>
            </a:r>
            <a:r>
              <a:rPr lang="en-US" sz="3200" dirty="0" err="1" smtClean="0">
                <a:solidFill>
                  <a:srgbClr val="844057"/>
                </a:solidFill>
                <a:latin typeface="Rosario"/>
              </a:rPr>
              <a:t>Registros</a:t>
            </a:r>
            <a:r>
              <a:rPr lang="en-US" sz="3200" dirty="0" smtClean="0">
                <a:solidFill>
                  <a:srgbClr val="844057"/>
                </a:solidFill>
                <a:latin typeface="Rosario"/>
              </a:rPr>
              <a:t>  e </a:t>
            </a:r>
            <a:r>
              <a:rPr lang="en-US" sz="3200" dirty="0" err="1" smtClean="0">
                <a:solidFill>
                  <a:srgbClr val="844057"/>
                </a:solidFill>
                <a:latin typeface="Rosario"/>
              </a:rPr>
              <a:t>elaboração</a:t>
            </a:r>
            <a:r>
              <a:rPr lang="en-US" sz="3200" dirty="0" smtClean="0">
                <a:solidFill>
                  <a:srgbClr val="844057"/>
                </a:solidFill>
                <a:latin typeface="Rosario"/>
              </a:rPr>
              <a:t> de um </a:t>
            </a:r>
            <a:r>
              <a:rPr lang="en-US" sz="3200" dirty="0" err="1" smtClean="0">
                <a:solidFill>
                  <a:srgbClr val="844057"/>
                </a:solidFill>
                <a:latin typeface="Rosario"/>
              </a:rPr>
              <a:t>Portfólio</a:t>
            </a:r>
            <a:r>
              <a:rPr lang="en-US" sz="3200" dirty="0" smtClean="0">
                <a:solidFill>
                  <a:srgbClr val="844057"/>
                </a:solidFill>
                <a:latin typeface="Rosario"/>
              </a:rPr>
              <a:t>: </a:t>
            </a:r>
            <a:r>
              <a:rPr lang="en-US" sz="3200" dirty="0" err="1" smtClean="0">
                <a:solidFill>
                  <a:srgbClr val="844057"/>
                </a:solidFill>
                <a:latin typeface="Rosario"/>
              </a:rPr>
              <a:t>síntese</a:t>
            </a:r>
            <a:r>
              <a:rPr lang="en-US" sz="3200" dirty="0" smtClean="0">
                <a:solidFill>
                  <a:srgbClr val="844057"/>
                </a:solidFill>
                <a:latin typeface="Rosario"/>
              </a:rPr>
              <a:t> da </a:t>
            </a:r>
            <a:r>
              <a:rPr lang="en-US" sz="3200" dirty="0" err="1" smtClean="0">
                <a:solidFill>
                  <a:srgbClr val="844057"/>
                </a:solidFill>
                <a:latin typeface="Rosario"/>
              </a:rPr>
              <a:t>experiência</a:t>
            </a:r>
            <a:r>
              <a:rPr lang="en-US" sz="3200" dirty="0" smtClean="0">
                <a:solidFill>
                  <a:srgbClr val="844057"/>
                </a:solidFill>
                <a:latin typeface="Rosario"/>
              </a:rPr>
              <a:t>; </a:t>
            </a:r>
            <a:r>
              <a:rPr lang="en-US" sz="3200" dirty="0" err="1" smtClean="0">
                <a:solidFill>
                  <a:srgbClr val="844057"/>
                </a:solidFill>
                <a:latin typeface="Rosario"/>
              </a:rPr>
              <a:t>registros</a:t>
            </a:r>
            <a:r>
              <a:rPr lang="en-US" sz="3200" dirty="0" smtClean="0">
                <a:solidFill>
                  <a:srgbClr val="844057"/>
                </a:solidFill>
                <a:latin typeface="Rosario"/>
              </a:rPr>
              <a:t> </a:t>
            </a:r>
            <a:r>
              <a:rPr lang="en-US" sz="3200" dirty="0" err="1" smtClean="0">
                <a:solidFill>
                  <a:srgbClr val="844057"/>
                </a:solidFill>
                <a:latin typeface="Rosario"/>
              </a:rPr>
              <a:t>pessoais</a:t>
            </a:r>
            <a:r>
              <a:rPr lang="en-US" sz="3200" dirty="0" smtClean="0">
                <a:solidFill>
                  <a:srgbClr val="844057"/>
                </a:solidFill>
                <a:latin typeface="Rosario"/>
              </a:rPr>
              <a:t>; </a:t>
            </a:r>
            <a:r>
              <a:rPr lang="en-US" sz="3200" dirty="0" err="1" smtClean="0">
                <a:solidFill>
                  <a:srgbClr val="844057"/>
                </a:solidFill>
                <a:latin typeface="Rosario"/>
              </a:rPr>
              <a:t>texto</a:t>
            </a:r>
            <a:r>
              <a:rPr lang="en-US" sz="3200" dirty="0" smtClean="0">
                <a:solidFill>
                  <a:srgbClr val="844057"/>
                </a:solidFill>
                <a:latin typeface="Rosario"/>
              </a:rPr>
              <a:t> </a:t>
            </a:r>
            <a:r>
              <a:rPr lang="en-US" sz="3200" dirty="0" err="1" smtClean="0">
                <a:solidFill>
                  <a:srgbClr val="844057"/>
                </a:solidFill>
                <a:latin typeface="Rosario"/>
              </a:rPr>
              <a:t>produzido</a:t>
            </a:r>
            <a:r>
              <a:rPr lang="en-US" sz="3200" dirty="0" smtClean="0">
                <a:solidFill>
                  <a:srgbClr val="844057"/>
                </a:solidFill>
                <a:latin typeface="Rosario"/>
              </a:rPr>
              <a:t>; outros </a:t>
            </a:r>
            <a:r>
              <a:rPr lang="en-US" sz="3200" dirty="0" err="1" smtClean="0">
                <a:solidFill>
                  <a:srgbClr val="844057"/>
                </a:solidFill>
                <a:latin typeface="Rosario"/>
              </a:rPr>
              <a:t>registros</a:t>
            </a:r>
            <a:endParaRPr lang="en-US" sz="3200" dirty="0" smtClean="0">
              <a:solidFill>
                <a:srgbClr val="844057"/>
              </a:solidFill>
              <a:latin typeface="Rosario"/>
            </a:endParaRPr>
          </a:p>
          <a:p>
            <a:pPr algn="just">
              <a:lnSpc>
                <a:spcPts val="4832"/>
              </a:lnSpc>
            </a:pPr>
            <a:endParaRPr lang="en-US" sz="3200" dirty="0" smtClean="0">
              <a:solidFill>
                <a:srgbClr val="844057"/>
              </a:solidFill>
              <a:latin typeface="Rosario"/>
            </a:endParaRPr>
          </a:p>
          <a:p>
            <a:pPr algn="just">
              <a:lnSpc>
                <a:spcPts val="4831"/>
              </a:lnSpc>
            </a:pPr>
            <a:r>
              <a:rPr lang="en-US" sz="3200" dirty="0" smtClean="0">
                <a:solidFill>
                  <a:srgbClr val="844057"/>
                </a:solidFill>
                <a:latin typeface="Rosario"/>
              </a:rPr>
              <a:t>5.    </a:t>
            </a:r>
            <a:r>
              <a:rPr lang="en-US" sz="3200" dirty="0" err="1" smtClean="0">
                <a:solidFill>
                  <a:srgbClr val="844057"/>
                </a:solidFill>
                <a:latin typeface="Rosario"/>
              </a:rPr>
              <a:t>Apresentação</a:t>
            </a:r>
            <a:r>
              <a:rPr lang="en-US" sz="3200" dirty="0" smtClean="0">
                <a:solidFill>
                  <a:srgbClr val="844057"/>
                </a:solidFill>
                <a:latin typeface="Rosario"/>
              </a:rPr>
              <a:t> dos </a:t>
            </a:r>
            <a:r>
              <a:rPr lang="en-US" sz="3200" dirty="0" err="1" smtClean="0">
                <a:solidFill>
                  <a:srgbClr val="844057"/>
                </a:solidFill>
                <a:latin typeface="Rosario"/>
              </a:rPr>
              <a:t>portfólios</a:t>
            </a:r>
            <a:r>
              <a:rPr lang="en-US" sz="3200" dirty="0" smtClean="0">
                <a:solidFill>
                  <a:srgbClr val="844057"/>
                </a:solidFill>
                <a:latin typeface="Rosario"/>
              </a:rPr>
              <a:t> a </a:t>
            </a:r>
            <a:r>
              <a:rPr lang="en-US" sz="3200" dirty="0" err="1" smtClean="0">
                <a:solidFill>
                  <a:srgbClr val="844057"/>
                </a:solidFill>
                <a:latin typeface="Rosario"/>
              </a:rPr>
              <a:t>partir</a:t>
            </a:r>
            <a:r>
              <a:rPr lang="en-US" sz="3200" dirty="0" smtClean="0">
                <a:solidFill>
                  <a:srgbClr val="844057"/>
                </a:solidFill>
                <a:latin typeface="Rosario"/>
              </a:rPr>
              <a:t> de </a:t>
            </a:r>
            <a:r>
              <a:rPr lang="en-US" sz="3200" dirty="0" err="1" smtClean="0">
                <a:solidFill>
                  <a:srgbClr val="844057"/>
                </a:solidFill>
                <a:latin typeface="Rosario"/>
              </a:rPr>
              <a:t>dois</a:t>
            </a:r>
            <a:r>
              <a:rPr lang="en-US" sz="3200" dirty="0" smtClean="0">
                <a:solidFill>
                  <a:srgbClr val="844057"/>
                </a:solidFill>
                <a:latin typeface="Rosario"/>
              </a:rPr>
              <a:t> </a:t>
            </a:r>
            <a:r>
              <a:rPr lang="en-US" sz="3200" dirty="0" err="1" smtClean="0">
                <a:solidFill>
                  <a:srgbClr val="844057"/>
                </a:solidFill>
                <a:latin typeface="Rosario"/>
              </a:rPr>
              <a:t>painéis</a:t>
            </a:r>
            <a:r>
              <a:rPr lang="en-US" sz="3200" dirty="0" smtClean="0">
                <a:solidFill>
                  <a:srgbClr val="844057"/>
                </a:solidFill>
                <a:latin typeface="Rosario"/>
              </a:rPr>
              <a:t> </a:t>
            </a:r>
            <a:r>
              <a:rPr lang="en-US" sz="3200" dirty="0" err="1" smtClean="0">
                <a:solidFill>
                  <a:srgbClr val="844057"/>
                </a:solidFill>
                <a:latin typeface="Rosario"/>
              </a:rPr>
              <a:t>teórico-práticos</a:t>
            </a:r>
            <a:r>
              <a:rPr lang="en-US" sz="3200" dirty="0" smtClean="0">
                <a:solidFill>
                  <a:srgbClr val="844057"/>
                </a:solidFill>
                <a:latin typeface="Rosario"/>
              </a:rPr>
              <a:t> </a:t>
            </a:r>
            <a:r>
              <a:rPr lang="en-US" sz="3200" dirty="0" err="1" smtClean="0">
                <a:solidFill>
                  <a:srgbClr val="844057"/>
                </a:solidFill>
                <a:latin typeface="Rosario"/>
              </a:rPr>
              <a:t>compartilhados</a:t>
            </a:r>
            <a:endParaRPr lang="en-US" sz="3200" dirty="0" smtClean="0">
              <a:solidFill>
                <a:srgbClr val="844057"/>
              </a:solidFill>
              <a:latin typeface="Rosario"/>
            </a:endParaRPr>
          </a:p>
          <a:p>
            <a:pPr algn="just">
              <a:lnSpc>
                <a:spcPts val="4832"/>
              </a:lnSpc>
            </a:pPr>
            <a:endParaRPr lang="en-US" sz="3200" dirty="0" smtClean="0">
              <a:solidFill>
                <a:srgbClr val="844057"/>
              </a:solidFill>
              <a:latin typeface="Rosario"/>
            </a:endParaRPr>
          </a:p>
          <a:p>
            <a:pPr algn="just">
              <a:lnSpc>
                <a:spcPts val="4832"/>
              </a:lnSpc>
            </a:pPr>
            <a:r>
              <a:rPr lang="en-US" sz="3200" dirty="0" smtClean="0">
                <a:solidFill>
                  <a:srgbClr val="844057"/>
                </a:solidFill>
                <a:latin typeface="Rosario"/>
              </a:rPr>
              <a:t>6.   </a:t>
            </a:r>
            <a:r>
              <a:rPr lang="en-US" sz="3200" dirty="0" err="1" smtClean="0">
                <a:solidFill>
                  <a:srgbClr val="844057"/>
                </a:solidFill>
                <a:latin typeface="Rosario"/>
              </a:rPr>
              <a:t>Questões</a:t>
            </a:r>
            <a:r>
              <a:rPr lang="en-US" sz="3200" dirty="0" smtClean="0">
                <a:solidFill>
                  <a:srgbClr val="844057"/>
                </a:solidFill>
                <a:latin typeface="Rosario"/>
              </a:rPr>
              <a:t> </a:t>
            </a:r>
            <a:r>
              <a:rPr lang="en-US" sz="3200" dirty="0" err="1" smtClean="0">
                <a:solidFill>
                  <a:srgbClr val="844057"/>
                </a:solidFill>
                <a:latin typeface="Rosario"/>
              </a:rPr>
              <a:t>disparadoras</a:t>
            </a:r>
            <a:endParaRPr lang="en-US" sz="3200" dirty="0">
              <a:solidFill>
                <a:srgbClr val="844057"/>
              </a:solidFill>
              <a:latin typeface="Rosario"/>
            </a:endParaRPr>
          </a:p>
        </p:txBody>
      </p:sp>
    </p:spTree>
    <p:extLst>
      <p:ext uri="{BB962C8B-B14F-4D97-AF65-F5344CB8AC3E}">
        <p14:creationId xmlns:p14="http://schemas.microsoft.com/office/powerpoint/2010/main" val="129844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12500" b="12500"/>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40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220200"/>
            <a:ext cx="16230600" cy="739140"/>
            <a:chOff x="0" y="0"/>
            <a:chExt cx="21640800" cy="985520"/>
          </a:xfrm>
        </p:grpSpPr>
        <p:sp>
          <p:nvSpPr>
            <p:cNvPr id="3" name="TextBox 3"/>
            <p:cNvSpPr txBox="1"/>
            <p:nvPr/>
          </p:nvSpPr>
          <p:spPr>
            <a:xfrm>
              <a:off x="0" y="469900"/>
              <a:ext cx="17245257" cy="515620"/>
            </a:xfrm>
            <a:prstGeom prst="rect">
              <a:avLst/>
            </a:prstGeom>
          </p:spPr>
          <p:txBody>
            <a:bodyPr lIns="0" tIns="0" rIns="0" bIns="0" rtlCol="0" anchor="t">
              <a:spAutoFit/>
            </a:bodyPr>
            <a:lstStyle/>
            <a:p>
              <a:pPr>
                <a:lnSpc>
                  <a:spcPts val="3359"/>
                </a:lnSpc>
              </a:pPr>
              <a:endParaRPr/>
            </a:p>
          </p:txBody>
        </p:sp>
        <p:sp>
          <p:nvSpPr>
            <p:cNvPr id="4" name="AutoShape 4"/>
            <p:cNvSpPr/>
            <p:nvPr/>
          </p:nvSpPr>
          <p:spPr>
            <a:xfrm>
              <a:off x="0" y="0"/>
              <a:ext cx="21640800" cy="50800"/>
            </a:xfrm>
            <a:prstGeom prst="rect">
              <a:avLst/>
            </a:prstGeom>
            <a:solidFill>
              <a:srgbClr val="FAF3F0"/>
            </a:solidFill>
          </p:spPr>
        </p:sp>
      </p:grpSp>
      <p:grpSp>
        <p:nvGrpSpPr>
          <p:cNvPr id="5" name="Group 5"/>
          <p:cNvGrpSpPr/>
          <p:nvPr/>
        </p:nvGrpSpPr>
        <p:grpSpPr>
          <a:xfrm>
            <a:off x="429808" y="2988146"/>
            <a:ext cx="17428384" cy="3827068"/>
            <a:chOff x="0" y="0"/>
            <a:chExt cx="23237846" cy="5102758"/>
          </a:xfrm>
        </p:grpSpPr>
        <p:sp>
          <p:nvSpPr>
            <p:cNvPr id="6" name="TextBox 6"/>
            <p:cNvSpPr txBox="1"/>
            <p:nvPr/>
          </p:nvSpPr>
          <p:spPr>
            <a:xfrm>
              <a:off x="0" y="0"/>
              <a:ext cx="23237846" cy="3556000"/>
            </a:xfrm>
            <a:prstGeom prst="rect">
              <a:avLst/>
            </a:prstGeom>
          </p:spPr>
          <p:txBody>
            <a:bodyPr lIns="0" tIns="0" rIns="0" bIns="0" rtlCol="0" anchor="t">
              <a:spAutoFit/>
            </a:bodyPr>
            <a:lstStyle/>
            <a:p>
              <a:pPr algn="ctr">
                <a:lnSpc>
                  <a:spcPts val="10559"/>
                </a:lnSpc>
              </a:pPr>
              <a:r>
                <a:rPr lang="en-US" sz="8800" spc="351">
                  <a:solidFill>
                    <a:srgbClr val="FAF3F0"/>
                  </a:solidFill>
                  <a:latin typeface="Alegreya SC"/>
                </a:rPr>
                <a:t>PESQUISADORES</a:t>
              </a:r>
            </a:p>
            <a:p>
              <a:pPr algn="ctr">
                <a:lnSpc>
                  <a:spcPts val="10560"/>
                </a:lnSpc>
              </a:pPr>
              <a:r>
                <a:rPr lang="en-US" sz="8800" spc="351">
                  <a:solidFill>
                    <a:srgbClr val="FAF3F0"/>
                  </a:solidFill>
                  <a:latin typeface="Alegreya SC"/>
                </a:rPr>
                <a:t>CONVIDADAS (OS)</a:t>
              </a:r>
            </a:p>
          </p:txBody>
        </p:sp>
        <p:sp>
          <p:nvSpPr>
            <p:cNvPr id="7" name="TextBox 7"/>
            <p:cNvSpPr txBox="1"/>
            <p:nvPr/>
          </p:nvSpPr>
          <p:spPr>
            <a:xfrm>
              <a:off x="5177293" y="4464583"/>
              <a:ext cx="18060552" cy="638175"/>
            </a:xfrm>
            <a:prstGeom prst="rect">
              <a:avLst/>
            </a:prstGeom>
          </p:spPr>
          <p:txBody>
            <a:bodyPr lIns="0" tIns="0" rIns="0" bIns="0" rtlCol="0" anchor="t">
              <a:spAutoFit/>
            </a:bodyPr>
            <a:lstStyle/>
            <a:p>
              <a:pPr algn="r">
                <a:lnSpc>
                  <a:spcPts val="3900"/>
                </a:lnSpc>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3161</Words>
  <Application>Microsoft Office PowerPoint</Application>
  <PresentationFormat>Personalizar</PresentationFormat>
  <Paragraphs>429</Paragraphs>
  <Slides>60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60</vt:i4>
      </vt:variant>
    </vt:vector>
  </HeadingPairs>
  <TitlesOfParts>
    <vt:vector size="68" baseType="lpstr">
      <vt:lpstr>Arial</vt:lpstr>
      <vt:lpstr>Arimo</vt:lpstr>
      <vt:lpstr>Open Sans Light</vt:lpstr>
      <vt:lpstr>Rosario</vt:lpstr>
      <vt:lpstr>Calibri</vt:lpstr>
      <vt:lpstr>Alegreya SC</vt:lpstr>
      <vt:lpstr>Rosario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PRODAN</dc:title>
  <dc:creator>professor</dc:creator>
  <cp:lastModifiedBy>professor</cp:lastModifiedBy>
  <cp:revision>21</cp:revision>
  <dcterms:created xsi:type="dcterms:W3CDTF">2006-08-16T00:00:00Z</dcterms:created>
  <dcterms:modified xsi:type="dcterms:W3CDTF">2020-09-13T20:51:12Z</dcterms:modified>
  <dc:identifier>DAD6njJZsvA</dc:identifier>
</cp:coreProperties>
</file>